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60" r:id="rId3"/>
    <p:sldId id="465" r:id="rId4"/>
    <p:sldId id="322" r:id="rId5"/>
    <p:sldId id="448" r:id="rId6"/>
    <p:sldId id="449" r:id="rId7"/>
    <p:sldId id="446" r:id="rId8"/>
    <p:sldId id="332" r:id="rId9"/>
    <p:sldId id="323" r:id="rId10"/>
    <p:sldId id="324" r:id="rId11"/>
    <p:sldId id="325" r:id="rId12"/>
    <p:sldId id="326" r:id="rId13"/>
    <p:sldId id="447" r:id="rId14"/>
    <p:sldId id="329" r:id="rId15"/>
    <p:sldId id="330" r:id="rId16"/>
    <p:sldId id="331" r:id="rId17"/>
    <p:sldId id="359" r:id="rId18"/>
    <p:sldId id="439" r:id="rId19"/>
    <p:sldId id="339" r:id="rId20"/>
    <p:sldId id="340" r:id="rId21"/>
    <p:sldId id="341" r:id="rId22"/>
    <p:sldId id="342" r:id="rId23"/>
    <p:sldId id="455" r:id="rId24"/>
    <p:sldId id="440" r:id="rId25"/>
    <p:sldId id="466" r:id="rId26"/>
    <p:sldId id="343" r:id="rId27"/>
    <p:sldId id="344" r:id="rId28"/>
    <p:sldId id="459" r:id="rId29"/>
    <p:sldId id="460" r:id="rId30"/>
    <p:sldId id="464" r:id="rId31"/>
    <p:sldId id="458" r:id="rId32"/>
    <p:sldId id="347" r:id="rId33"/>
    <p:sldId id="357" r:id="rId34"/>
    <p:sldId id="441" r:id="rId35"/>
    <p:sldId id="351" r:id="rId36"/>
    <p:sldId id="348" r:id="rId37"/>
    <p:sldId id="350" r:id="rId38"/>
    <p:sldId id="454" r:id="rId39"/>
    <p:sldId id="451" r:id="rId40"/>
    <p:sldId id="442" r:id="rId41"/>
    <p:sldId id="443" r:id="rId42"/>
    <p:sldId id="444" r:id="rId43"/>
    <p:sldId id="445" r:id="rId44"/>
    <p:sldId id="349" r:id="rId45"/>
    <p:sldId id="450" r:id="rId46"/>
    <p:sldId id="354" r:id="rId47"/>
    <p:sldId id="353" r:id="rId48"/>
    <p:sldId id="355" r:id="rId49"/>
    <p:sldId id="453" r:id="rId50"/>
    <p:sldId id="456" r:id="rId51"/>
    <p:sldId id="356" r:id="rId52"/>
    <p:sldId id="457" r:id="rId53"/>
    <p:sldId id="358" r:id="rId54"/>
    <p:sldId id="361" r:id="rId55"/>
    <p:sldId id="461" r:id="rId56"/>
    <p:sldId id="462" r:id="rId57"/>
    <p:sldId id="463" r:id="rId58"/>
    <p:sldId id="45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86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E4DD6-3B96-459E-9DC8-6D17EA6B041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4BAC-E5CE-4BEC-AF43-71AB2D771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6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7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1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9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0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00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1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AC5C-5BFD-473B-D106-9C49E020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9A992-78C8-859A-478A-446D284B0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98BB6-54F9-4F7C-3893-BF9A0E898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EC7E-70DF-FCCD-708D-C54C69AF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E8D7-178F-B2BE-4BD8-352D90B66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30A5B-F573-0861-5AD5-5A9EBF6F7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FF7B3-59B5-47DF-4722-1D542DFA6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69BE-121F-73F8-84CC-ED98B3B18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6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46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4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0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EE3D-3449-6000-7E91-66F9A9120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90008-1E41-7FBC-95F0-BBB10B29B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BE417-23CA-3E9C-8A83-26ADDAA3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0508F-0354-4F16-823C-E230C6EC7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32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6810C-FF88-B59E-8CBC-083B4413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6481C-3D92-42E2-2E61-02A539EE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2DCC7-8585-4E55-F7E1-0A88DC8FA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A701D-837E-0064-F481-9386038BB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24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FFBAA-2F7C-7F2F-E865-70758A4C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7181D-2417-68FE-2A5F-E608C66B5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3DC08-592F-7028-B24D-4C8335D02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B944-3007-DECC-75CD-DFE58853A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27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565E7-850C-3A27-38EF-93483C9DB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4AEF9-ABD6-A3C8-1200-D361D1AE7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6A258-35D6-E2EE-4B92-0C724A1F3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18BC5-4407-6697-23D9-C824D9EEE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46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2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97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1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3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4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4AAE-290C-4A33-AF54-C8EFA8FA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D47D1-BFC7-A5CC-B070-E0558BFB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985B8-E44E-0ED9-1B79-987FC5393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81760-6B7C-97AC-0A44-7CF68C5FA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0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0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7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0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5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76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322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69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6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58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28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57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DD25-1952-683B-4A47-1A1402CF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9FEB6-346C-42DC-0A26-6BEAD178F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55C9B-1C9D-B3C3-CE3B-C767E3F47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A29B8-B9A1-1DD9-910E-44E5BE896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09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DD88-DE01-7FB2-DBE7-A6BA8343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90FD7-5FAF-C4B7-B95D-960E6557B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12ADE-CEAD-6E7E-2843-868C92A1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C322-54A6-11EC-B30A-F4E68B08A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3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88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F6935-6D4C-6D15-459C-914FA19C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F2367-5360-9F24-15A1-9455A1597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82F10-F610-0731-5C55-D58EE079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6D691-5D28-8916-D5A4-929EB81AC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12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33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EDD5-53F0-5216-E678-D6EE77EB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AAF6F-C9BE-CDC1-9A11-37683E8C6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FC0CD-56EF-A053-1F86-EC3805215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EF17-609E-2DA6-B67C-F5591F53F7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52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880C-9CDE-4C84-087B-D693A17C9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8A0C7-956B-A9D4-9A8B-3E5FB464A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67F35-56FA-6409-43D0-DA61A0AF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4B22-E52E-C5D8-8F06-083C61067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52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117BD-360E-895A-F033-099C2EBA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8D278-8DBA-5D9F-DA58-F773504E4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00FBA-3BC4-3DC9-C054-7A43437B0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8C58-0A63-8B86-65DD-B819A8D5C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7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697E-DE83-DDE6-6054-1F57B028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ECCAA-63FE-F572-1CF5-D2BD374AD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C198D-6DD7-4334-A361-B41B94FFA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63345-04B7-CBAB-8A96-43C8EEEC4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4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7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7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1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9238-E970-4CFB-9B85-FFF0545B9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C1D25-E7F7-4D06-BC44-29576F26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19E3-DC2E-4500-A7EC-5DBBC97B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1261-0E66-453C-9B5D-E13B2171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FFDE-5DE4-43BA-A547-5F500D4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EBFB-3CB1-4C42-8A93-0E526E33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EDCC8-9668-4BD6-9271-28BCACB2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C915-5D18-40A7-9583-512225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EC4F-8F4C-4D06-804A-93972EE0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E1CA-652B-4B3B-A929-547F270A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5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C4209-E614-4CD5-B924-2B1D0180D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B86B1-5815-4AEF-B86B-9A9AC6BA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59364-2EF5-41AD-A178-C41E77F7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45D4-A913-4E96-B70D-17BA83D0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153A-5B54-4458-896D-085CC270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575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131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42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49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77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242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946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05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FE54-E524-4C76-B436-8AF546B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0113-8953-466C-BFA9-319B4A06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C712-A005-49A4-968F-4CA97120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5D15-23C9-4EF3-B8F5-C75EC10C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C2EDB-2A42-4820-B6FF-3EA76854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6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04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26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053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338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95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13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2A0A-F435-435F-9DBA-F51BBE27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2BF3-9E93-45F9-AF90-FEA7670C5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E0D2-A2E7-4D09-B5A9-29426D29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2283D-FD36-4E06-B790-16793DEE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FC593-23BF-4EE5-B0AF-E0995F92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49-066B-4275-A739-C3C54B4D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6918-8488-47E6-8B5E-832302C36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5D2F-49FA-4CA8-93F0-A48521B4E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C8175-5D10-44D2-89DD-C5766CB9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F871E-8332-44B4-A83D-6CC77E95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02BC-102C-4555-A935-596C102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A0EA-5798-407D-894A-ACB8B187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87CD-D43F-4E5E-9F78-723287A4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FBAA4-FFD6-4287-BCB6-0551D56A6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BC7A6-BBB3-4338-9E0F-389A8BDF1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1401E-644B-4147-BB7C-549E8A8C8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64F64-5C73-4360-8790-E329A9CA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9D2F-FEC3-4C58-B169-919DFA5E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1F245-CAAC-49E0-954F-DAE0ADD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33CB-B0FB-4798-B5B6-6A658485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449C2-64E6-433C-B3CF-1E8E314A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6AF6-A035-44C6-8025-45840926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4A72-AC99-4C02-8E56-54273BC6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6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8CA4-546D-4B43-8FE4-93DB252A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BEC57-FBA5-44D0-A101-26195B91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03659-172E-4D0B-A5F8-88F2FFBB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23B8-8AEE-4412-BA58-8F6AA9CC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1C505-9E66-4670-A923-EE3D0BEE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E625-0C4F-41A8-9373-FC9281C6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EDE1-4E51-46AF-922D-4FCFA0B4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12B2E-AE2C-42E2-B814-4E5F8E6A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541DE-F4B9-4F09-987D-CD567DCA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F550-31CB-4C4B-93BB-B982007F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B3D2B-63CB-47B3-8741-54655339D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377F-C256-4ADB-9518-23FCA525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11CAD-2FC3-46F2-9748-BAF2CC46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F74FA-9AED-491E-91CE-F2B5AC86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C6AC-00D7-49E9-83E9-6D9AE0BF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0C0-1437-4F81-A900-C72E3558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8DD79-C938-4F0E-8A48-B31FAA589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B539-2AC2-43C6-9103-E37245CE2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AD8E-9606-4A66-B598-CADA838E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CD53-4A7A-44D7-8F9C-A4299E87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filter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ocs.opencv.org/4.x/dc/dd3/tutorial_gausian_median_blur_bilateral_filter.html#autotoc_md57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6.869.csail.mit.edu/fa16/lecture/lecture3linearfilters.pdf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1.png"/><Relationship Id="rId4" Type="http://schemas.openxmlformats.org/officeDocument/2006/relationships/hyperlink" Target="https://en.wikipedia.org/wiki/Fourier_transfor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dspillustrations.com/pages/posts/misc/the-convolution-theorem-and-application-examples.html" TargetMode="Externa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n.wikipedia.org/wiki/Spectral_densit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Spectral_density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_theore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6.8300.csail.mit.edu/sp23/lectures/L5/5_pyramids_2023.pdf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6.8300.csail.mit.edu/sp23/lectures/L5/5_pyramids_2023.pdf" TargetMode="Externa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1718" y="3035467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Convolution and Image Filtering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80374"/>
            <a:ext cx="11525250" cy="1727768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ea typeface="Segoe UI" panose="020B0502040204020203" pitchFamily="34" charset="0"/>
                <a:cs typeface="Segoe UI" panose="020B0502040204020203" pitchFamily="34" charset="0"/>
              </a:rPr>
              <a:t>Move kernel by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stride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convolutional kernel moves one sample per step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4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020106" y="379912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124180" y="508855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FFCB72-122A-46E5-B9B9-6F505C016E1D}"/>
              </a:ext>
            </a:extLst>
          </p:cNvPr>
          <p:cNvSpPr/>
          <p:nvPr/>
        </p:nvSpPr>
        <p:spPr>
          <a:xfrm>
            <a:off x="4867057" y="2997791"/>
            <a:ext cx="593129" cy="564695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BA34CF-513A-43AA-95BA-F2EFDA8AB47B}"/>
              </a:ext>
            </a:extLst>
          </p:cNvPr>
          <p:cNvSpPr/>
          <p:nvPr/>
        </p:nvSpPr>
        <p:spPr>
          <a:xfrm>
            <a:off x="5599857" y="3008331"/>
            <a:ext cx="593129" cy="564695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9B5D33-F2DC-47B6-8362-2AF9084A90BB}"/>
              </a:ext>
            </a:extLst>
          </p:cNvPr>
          <p:cNvSpPr/>
          <p:nvPr/>
        </p:nvSpPr>
        <p:spPr>
          <a:xfrm>
            <a:off x="4205103" y="3909678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855873-1B6A-44DC-9757-BC685772516E}"/>
              </a:ext>
            </a:extLst>
          </p:cNvPr>
          <p:cNvSpPr/>
          <p:nvPr/>
        </p:nvSpPr>
        <p:spPr>
          <a:xfrm>
            <a:off x="4922511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1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1B70D5-2C13-40B0-9853-2E10C82B2A1A}"/>
              </a:ext>
            </a:extLst>
          </p:cNvPr>
          <p:cNvSpPr/>
          <p:nvPr/>
        </p:nvSpPr>
        <p:spPr>
          <a:xfrm>
            <a:off x="5665798" y="3916209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49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5558F5-1FE9-4FA4-AD79-11FB643B1450}"/>
              </a:ext>
            </a:extLst>
          </p:cNvPr>
          <p:cNvCxnSpPr>
            <a:cxnSpLocks/>
            <a:stCxn id="34" idx="0"/>
            <a:endCxn id="31" idx="4"/>
          </p:cNvCxnSpPr>
          <p:nvPr/>
        </p:nvCxnSpPr>
        <p:spPr>
          <a:xfrm flipV="1">
            <a:off x="5183824" y="3573026"/>
            <a:ext cx="712598" cy="353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9A88FC-F7A0-4660-B81F-56A6E62EC6FE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673558" y="3490328"/>
            <a:ext cx="1013161" cy="497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86644-2393-4F9B-BF4F-C93F3F377D6B}"/>
              </a:ext>
            </a:extLst>
          </p:cNvPr>
          <p:cNvCxnSpPr>
            <a:cxnSpLocks/>
            <a:stCxn id="35" idx="1"/>
            <a:endCxn id="31" idx="5"/>
          </p:cNvCxnSpPr>
          <p:nvPr/>
        </p:nvCxnSpPr>
        <p:spPr>
          <a:xfrm flipV="1">
            <a:off x="5742335" y="3490328"/>
            <a:ext cx="363789" cy="502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1D0709-3036-448E-AA99-A520D641CAC1}"/>
              </a:ext>
            </a:extLst>
          </p:cNvPr>
          <p:cNvSpPr txBox="1"/>
          <p:nvPr/>
        </p:nvSpPr>
        <p:spPr>
          <a:xfrm>
            <a:off x="4503656" y="353310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D2AFAB-C410-4B9F-BD71-CA051EDBEE86}"/>
              </a:ext>
            </a:extLst>
          </p:cNvPr>
          <p:cNvSpPr txBox="1"/>
          <p:nvPr/>
        </p:nvSpPr>
        <p:spPr>
          <a:xfrm>
            <a:off x="5392069" y="363323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7575EC-986A-4A6E-8FBA-B31244A7D78A}"/>
              </a:ext>
            </a:extLst>
          </p:cNvPr>
          <p:cNvSpPr txBox="1"/>
          <p:nvPr/>
        </p:nvSpPr>
        <p:spPr>
          <a:xfrm>
            <a:off x="5987257" y="35620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/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58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987050"/>
            <a:ext cx="11525250" cy="1432693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Continue to produce one output value per time step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5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752906" y="381055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856980" y="509998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AE558D-364B-46A3-A6F0-6F6A1DBEBF4C}"/>
              </a:ext>
            </a:extLst>
          </p:cNvPr>
          <p:cNvSpPr/>
          <p:nvPr/>
        </p:nvSpPr>
        <p:spPr>
          <a:xfrm>
            <a:off x="4904424" y="304572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68C58B-34C4-44C3-9B84-EE84A257533F}"/>
              </a:ext>
            </a:extLst>
          </p:cNvPr>
          <p:cNvSpPr/>
          <p:nvPr/>
        </p:nvSpPr>
        <p:spPr>
          <a:xfrm>
            <a:off x="5637224" y="305626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043987-1D40-4F50-9DAC-EA7CFAA3B757}"/>
              </a:ext>
            </a:extLst>
          </p:cNvPr>
          <p:cNvSpPr/>
          <p:nvPr/>
        </p:nvSpPr>
        <p:spPr>
          <a:xfrm>
            <a:off x="6370024" y="3056265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4B94AF-BF58-45EE-ABF1-FC7772301639}"/>
              </a:ext>
            </a:extLst>
          </p:cNvPr>
          <p:cNvSpPr/>
          <p:nvPr/>
        </p:nvSpPr>
        <p:spPr>
          <a:xfrm>
            <a:off x="49329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A85BE1-B89D-47F2-9663-D519E0AFF028}"/>
              </a:ext>
            </a:extLst>
          </p:cNvPr>
          <p:cNvSpPr/>
          <p:nvPr/>
        </p:nvSpPr>
        <p:spPr>
          <a:xfrm>
            <a:off x="56657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1C4E6E-3B25-421A-AB2E-E6100DB5D46F}"/>
              </a:ext>
            </a:extLst>
          </p:cNvPr>
          <p:cNvSpPr/>
          <p:nvPr/>
        </p:nvSpPr>
        <p:spPr>
          <a:xfrm>
            <a:off x="6370024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D57B10-4154-447A-ABB9-0BFC2FBD9317}"/>
              </a:ext>
            </a:extLst>
          </p:cNvPr>
          <p:cNvCxnSpPr>
            <a:cxnSpLocks/>
            <a:stCxn id="47" idx="0"/>
            <a:endCxn id="43" idx="4"/>
          </p:cNvCxnSpPr>
          <p:nvPr/>
        </p:nvCxnSpPr>
        <p:spPr>
          <a:xfrm flipV="1">
            <a:off x="5927111" y="3577642"/>
            <a:ext cx="704226" cy="331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7E99B9-5F80-43D0-ADEE-7D73A8ABAAF0}"/>
              </a:ext>
            </a:extLst>
          </p:cNvPr>
          <p:cNvCxnSpPr>
            <a:cxnSpLocks/>
            <a:stCxn id="46" idx="7"/>
            <a:endCxn id="43" idx="3"/>
          </p:cNvCxnSpPr>
          <p:nvPr/>
        </p:nvCxnSpPr>
        <p:spPr>
          <a:xfrm flipV="1">
            <a:off x="5379087" y="3501288"/>
            <a:ext cx="1067474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A79E87-B086-44B2-80F5-052E4ADB2310}"/>
              </a:ext>
            </a:extLst>
          </p:cNvPr>
          <p:cNvCxnSpPr>
            <a:cxnSpLocks/>
            <a:stCxn id="48" idx="1"/>
            <a:endCxn id="43" idx="5"/>
          </p:cNvCxnSpPr>
          <p:nvPr/>
        </p:nvCxnSpPr>
        <p:spPr>
          <a:xfrm flipV="1">
            <a:off x="6446561" y="3501288"/>
            <a:ext cx="369552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D72349-B076-4283-9A29-3E4DE39A9630}"/>
              </a:ext>
            </a:extLst>
          </p:cNvPr>
          <p:cNvSpPr txBox="1"/>
          <p:nvPr/>
        </p:nvSpPr>
        <p:spPr>
          <a:xfrm>
            <a:off x="6664868" y="357531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BC737F-06CE-475A-8546-FF5CEF48A502}"/>
              </a:ext>
            </a:extLst>
          </p:cNvPr>
          <p:cNvSpPr txBox="1"/>
          <p:nvPr/>
        </p:nvSpPr>
        <p:spPr>
          <a:xfrm>
            <a:off x="5267111" y="3524622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571C1E-A6D3-44A0-AC5D-ED5250FF01D5}"/>
              </a:ext>
            </a:extLst>
          </p:cNvPr>
          <p:cNvSpPr txBox="1"/>
          <p:nvPr/>
        </p:nvSpPr>
        <p:spPr>
          <a:xfrm>
            <a:off x="6065081" y="36898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/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04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 ends when end of series reached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odd span,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−(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𝑠𝑝𝑎𝑛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)/2, shorter than original series</a:t>
                </a: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  <a:blipFill>
                <a:blip r:embed="rId3"/>
                <a:stretch>
                  <a:fillRect l="-1111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115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n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9362881" y="3816271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8466955" y="5105699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482D57-9C62-4293-A497-BCBA4FE66266}"/>
              </a:ext>
            </a:extLst>
          </p:cNvPr>
          <p:cNvSpPr/>
          <p:nvPr/>
        </p:nvSpPr>
        <p:spPr>
          <a:xfrm>
            <a:off x="9979999" y="304693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06A9A9-E8CC-413E-8A81-5BE02DED4A39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3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C77C4E-3F91-463E-B6DD-C7B07F4134CA}"/>
              </a:ext>
            </a:extLst>
          </p:cNvPr>
          <p:cNvSpPr/>
          <p:nvPr/>
        </p:nvSpPr>
        <p:spPr>
          <a:xfrm>
            <a:off x="9286234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0C2A63-2647-4900-AC55-C50242D96E91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D9B27C-1B63-407D-A8E1-C38983122669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8989062" y="3491957"/>
            <a:ext cx="1067474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6D7BF4-5FAA-4821-949D-F6D94655E68D}"/>
              </a:ext>
            </a:extLst>
          </p:cNvPr>
          <p:cNvCxnSpPr>
            <a:cxnSpLocks/>
            <a:stCxn id="44" idx="0"/>
            <a:endCxn id="39" idx="4"/>
          </p:cNvCxnSpPr>
          <p:nvPr/>
        </p:nvCxnSpPr>
        <p:spPr>
          <a:xfrm flipV="1">
            <a:off x="9547547" y="3568311"/>
            <a:ext cx="693765" cy="358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463989-8613-43E3-B1F6-52DCBBFC5CE2}"/>
              </a:ext>
            </a:extLst>
          </p:cNvPr>
          <p:cNvCxnSpPr>
            <a:cxnSpLocks/>
            <a:stCxn id="45" idx="1"/>
            <a:endCxn id="39" idx="5"/>
          </p:cNvCxnSpPr>
          <p:nvPr/>
        </p:nvCxnSpPr>
        <p:spPr>
          <a:xfrm flipV="1">
            <a:off x="10056536" y="3491957"/>
            <a:ext cx="369552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2D17BF-FA86-4CC2-B84C-E8E595BDD0A1}"/>
              </a:ext>
            </a:extLst>
          </p:cNvPr>
          <p:cNvSpPr txBox="1"/>
          <p:nvPr/>
        </p:nvSpPr>
        <p:spPr>
          <a:xfrm>
            <a:off x="8881486" y="353743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B13F17-06BD-4FFE-B4FF-85339AD7F880}"/>
              </a:ext>
            </a:extLst>
          </p:cNvPr>
          <p:cNvSpPr txBox="1"/>
          <p:nvPr/>
        </p:nvSpPr>
        <p:spPr>
          <a:xfrm>
            <a:off x="9665856" y="371170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BD59-51C7-4CFC-99F0-CB620FBF93F8}"/>
              </a:ext>
            </a:extLst>
          </p:cNvPr>
          <p:cNvSpPr txBox="1"/>
          <p:nvPr/>
        </p:nvSpPr>
        <p:spPr>
          <a:xfrm>
            <a:off x="10235525" y="361454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3D6B86-3042-4B4F-9B7D-4305F0CCCF37}"/>
              </a:ext>
            </a:extLst>
          </p:cNvPr>
          <p:cNvSpPr/>
          <p:nvPr/>
        </p:nvSpPr>
        <p:spPr>
          <a:xfrm>
            <a:off x="4937137" y="303241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77CA2C-0B60-47D2-A12F-5977CDE6D997}"/>
              </a:ext>
            </a:extLst>
          </p:cNvPr>
          <p:cNvSpPr/>
          <p:nvPr/>
        </p:nvSpPr>
        <p:spPr>
          <a:xfrm>
            <a:off x="5669937" y="304295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7E40A4-59F0-482E-937F-657C223D4D49}"/>
              </a:ext>
            </a:extLst>
          </p:cNvPr>
          <p:cNvSpPr/>
          <p:nvPr/>
        </p:nvSpPr>
        <p:spPr>
          <a:xfrm>
            <a:off x="6402308" y="3052798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4DF3371-8953-46E3-BDDE-0DE8F7F5D0ED}"/>
              </a:ext>
            </a:extLst>
          </p:cNvPr>
          <p:cNvSpPr/>
          <p:nvPr/>
        </p:nvSpPr>
        <p:spPr>
          <a:xfrm>
            <a:off x="7096163" y="304384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488295-DED1-4039-85A5-B6297362A142}"/>
              </a:ext>
            </a:extLst>
          </p:cNvPr>
          <p:cNvSpPr/>
          <p:nvPr/>
        </p:nvSpPr>
        <p:spPr>
          <a:xfrm>
            <a:off x="7815665" y="3057483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EFE402A-830F-469F-B256-A69C01C5D834}"/>
              </a:ext>
            </a:extLst>
          </p:cNvPr>
          <p:cNvSpPr/>
          <p:nvPr/>
        </p:nvSpPr>
        <p:spPr>
          <a:xfrm>
            <a:off x="8509520" y="3063602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19B8D20-BBE2-4106-9021-FF408DF2C915}"/>
              </a:ext>
            </a:extLst>
          </p:cNvPr>
          <p:cNvSpPr/>
          <p:nvPr/>
        </p:nvSpPr>
        <p:spPr>
          <a:xfrm>
            <a:off x="9255190" y="3041914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6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express 1-d convolution as a weighted sum over a set of discrete kernel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the output of the convolution operation at time </a:t>
                </a:r>
                <a:r>
                  <a:rPr lang="en-GB" sz="2400" i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series of values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kernel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time difference of the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𝑠𝑝𝑎𝑛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for odd length operator</a:t>
                </a:r>
              </a:p>
              <a:p>
                <a:pPr marL="0" indent="0">
                  <a:buNone/>
                </a:pPr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  <a:blipFill>
                <a:blip r:embed="rId3"/>
                <a:stretch>
                  <a:fillRect l="-1111" t="-180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8528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42E5F8-1065-4DB3-AA71-8806DBB342C3}"/>
              </a:ext>
            </a:extLst>
          </p:cNvPr>
          <p:cNvSpPr/>
          <p:nvPr/>
        </p:nvSpPr>
        <p:spPr>
          <a:xfrm>
            <a:off x="3238500" y="38069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B3FFD-2FB2-4B62-99BC-0F8D39B50AF3}"/>
              </a:ext>
            </a:extLst>
          </p:cNvPr>
          <p:cNvSpPr/>
          <p:nvPr/>
        </p:nvSpPr>
        <p:spPr>
          <a:xfrm>
            <a:off x="3826667" y="387836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F618C-AEB6-4A1F-AB7A-5C2DB86FDA6E}"/>
              </a:ext>
            </a:extLst>
          </p:cNvPr>
          <p:cNvSpPr/>
          <p:nvPr/>
        </p:nvSpPr>
        <p:spPr>
          <a:xfrm>
            <a:off x="3333750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A7E6F7-A6A1-4FCD-89B4-46BC2E7C64F9}"/>
              </a:ext>
            </a:extLst>
          </p:cNvPr>
          <p:cNvSpPr/>
          <p:nvPr/>
        </p:nvSpPr>
        <p:spPr>
          <a:xfrm>
            <a:off x="4319584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1834C8-2EB9-47F0-BCD0-454867BF7E0E}"/>
              </a:ext>
            </a:extLst>
          </p:cNvPr>
          <p:cNvSpPr/>
          <p:nvPr/>
        </p:nvSpPr>
        <p:spPr>
          <a:xfrm>
            <a:off x="4812501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63AF38-EDB9-469E-9C64-A710E2421EA7}"/>
              </a:ext>
            </a:extLst>
          </p:cNvPr>
          <p:cNvSpPr/>
          <p:nvPr/>
        </p:nvSpPr>
        <p:spPr>
          <a:xfrm>
            <a:off x="3826667" y="432127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54C8E0-AC07-4884-B63B-513C65487D8A}"/>
              </a:ext>
            </a:extLst>
          </p:cNvPr>
          <p:cNvSpPr/>
          <p:nvPr/>
        </p:nvSpPr>
        <p:spPr>
          <a:xfrm>
            <a:off x="3333750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6C518-F968-4FF0-8243-E141BE0B8F58}"/>
              </a:ext>
            </a:extLst>
          </p:cNvPr>
          <p:cNvSpPr/>
          <p:nvPr/>
        </p:nvSpPr>
        <p:spPr>
          <a:xfrm>
            <a:off x="4319584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8336D4-F830-4029-9EEC-D9484B361384}"/>
              </a:ext>
            </a:extLst>
          </p:cNvPr>
          <p:cNvSpPr/>
          <p:nvPr/>
        </p:nvSpPr>
        <p:spPr>
          <a:xfrm>
            <a:off x="4812501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AA02D4-71FA-4D04-927C-9DC3E39C2AAE}"/>
              </a:ext>
            </a:extLst>
          </p:cNvPr>
          <p:cNvSpPr/>
          <p:nvPr/>
        </p:nvSpPr>
        <p:spPr>
          <a:xfrm>
            <a:off x="3826667" y="47641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BF1F93-DA2B-43E7-AB74-D34AA6000793}"/>
              </a:ext>
            </a:extLst>
          </p:cNvPr>
          <p:cNvSpPr/>
          <p:nvPr/>
        </p:nvSpPr>
        <p:spPr>
          <a:xfrm>
            <a:off x="3333750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DB64BD-60D3-42C0-8660-82DA5307B8F3}"/>
              </a:ext>
            </a:extLst>
          </p:cNvPr>
          <p:cNvSpPr/>
          <p:nvPr/>
        </p:nvSpPr>
        <p:spPr>
          <a:xfrm>
            <a:off x="4319584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CC73C3-1FF9-4E7C-88CA-875EFBF94B25}"/>
              </a:ext>
            </a:extLst>
          </p:cNvPr>
          <p:cNvSpPr/>
          <p:nvPr/>
        </p:nvSpPr>
        <p:spPr>
          <a:xfrm>
            <a:off x="4812501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A700A8-BA02-4325-A43D-833A73E2BB94}"/>
              </a:ext>
            </a:extLst>
          </p:cNvPr>
          <p:cNvSpPr/>
          <p:nvPr/>
        </p:nvSpPr>
        <p:spPr>
          <a:xfrm>
            <a:off x="3826667" y="520710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A4BCB6-5B8F-4547-B6BC-896D80D0702B}"/>
              </a:ext>
            </a:extLst>
          </p:cNvPr>
          <p:cNvSpPr/>
          <p:nvPr/>
        </p:nvSpPr>
        <p:spPr>
          <a:xfrm>
            <a:off x="3333750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3AEA56-AA6D-4D68-810A-1450011BF19C}"/>
              </a:ext>
            </a:extLst>
          </p:cNvPr>
          <p:cNvSpPr/>
          <p:nvPr/>
        </p:nvSpPr>
        <p:spPr>
          <a:xfrm>
            <a:off x="4319584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694564-A6B4-4DC6-9C0F-AE1B72BA83B3}"/>
              </a:ext>
            </a:extLst>
          </p:cNvPr>
          <p:cNvSpPr/>
          <p:nvPr/>
        </p:nvSpPr>
        <p:spPr>
          <a:xfrm>
            <a:off x="4812501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B696E0-4285-4D40-A680-F09EB5E3CC9C}"/>
              </a:ext>
            </a:extLst>
          </p:cNvPr>
          <p:cNvSpPr/>
          <p:nvPr/>
        </p:nvSpPr>
        <p:spPr>
          <a:xfrm>
            <a:off x="7689054" y="4316515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6AF9C9-8C75-4087-8CAE-E35EDEF4EB22}"/>
              </a:ext>
            </a:extLst>
          </p:cNvPr>
          <p:cNvSpPr/>
          <p:nvPr/>
        </p:nvSpPr>
        <p:spPr>
          <a:xfrm>
            <a:off x="8181971" y="4311753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4CA191-9AFB-4BFF-AB7A-212EEC26BB14}"/>
              </a:ext>
            </a:extLst>
          </p:cNvPr>
          <p:cNvSpPr/>
          <p:nvPr/>
        </p:nvSpPr>
        <p:spPr>
          <a:xfrm>
            <a:off x="7689054" y="4759427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358BE6-DB06-4F83-8991-9E3561686522}"/>
              </a:ext>
            </a:extLst>
          </p:cNvPr>
          <p:cNvSpPr/>
          <p:nvPr/>
        </p:nvSpPr>
        <p:spPr>
          <a:xfrm>
            <a:off x="8181971" y="4754665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AD1F6E-2B47-49D2-9A87-C719B45A8DCC}"/>
              </a:ext>
            </a:extLst>
          </p:cNvPr>
          <p:cNvSpPr/>
          <p:nvPr/>
        </p:nvSpPr>
        <p:spPr>
          <a:xfrm>
            <a:off x="3757613" y="3806928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7E198B-D4E5-46D7-B182-0408FE6E9193}"/>
              </a:ext>
            </a:extLst>
          </p:cNvPr>
          <p:cNvSpPr/>
          <p:nvPr/>
        </p:nvSpPr>
        <p:spPr>
          <a:xfrm>
            <a:off x="3757613" y="4249839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D7AF2F-8720-406D-A49C-645137A722A9}"/>
              </a:ext>
            </a:extLst>
          </p:cNvPr>
          <p:cNvSpPr/>
          <p:nvPr/>
        </p:nvSpPr>
        <p:spPr>
          <a:xfrm>
            <a:off x="3238500" y="4249839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DB0FF5-B57B-4232-81A6-53D2D7AB8F79}"/>
              </a:ext>
            </a:extLst>
          </p:cNvPr>
          <p:cNvSpPr txBox="1"/>
          <p:nvPr/>
        </p:nvSpPr>
        <p:spPr>
          <a:xfrm>
            <a:off x="3102952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1DC950-07B0-4A3F-ABB8-027D9C488683}"/>
              </a:ext>
            </a:extLst>
          </p:cNvPr>
          <p:cNvSpPr txBox="1"/>
          <p:nvPr/>
        </p:nvSpPr>
        <p:spPr>
          <a:xfrm>
            <a:off x="7129643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BB1AC9FD-1977-4CAF-AAC2-93434C25A8F2}"/>
              </a:ext>
            </a:extLst>
          </p:cNvPr>
          <p:cNvSpPr/>
          <p:nvPr/>
        </p:nvSpPr>
        <p:spPr>
          <a:xfrm rot="18919361">
            <a:off x="3051712" y="3756632"/>
            <a:ext cx="5449628" cy="4972323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B2D91EC2-6F88-429C-8B8A-02C40691414B}"/>
              </a:ext>
            </a:extLst>
          </p:cNvPr>
          <p:cNvSpPr/>
          <p:nvPr/>
        </p:nvSpPr>
        <p:spPr>
          <a:xfrm rot="18919361">
            <a:off x="3522576" y="3756632"/>
            <a:ext cx="5449628" cy="4972323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CB56AB75-B7FC-46C7-BFC4-66A1B05AD72D}"/>
              </a:ext>
            </a:extLst>
          </p:cNvPr>
          <p:cNvSpPr/>
          <p:nvPr/>
        </p:nvSpPr>
        <p:spPr>
          <a:xfrm rot="2622678" flipV="1">
            <a:off x="2921673" y="642790"/>
            <a:ext cx="5527785" cy="4948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399184DC-ECCB-494E-BE8A-3338F1CFC8E2}"/>
              </a:ext>
            </a:extLst>
          </p:cNvPr>
          <p:cNvSpPr/>
          <p:nvPr/>
        </p:nvSpPr>
        <p:spPr>
          <a:xfrm rot="2622678" flipV="1">
            <a:off x="3494513" y="685342"/>
            <a:ext cx="5527785" cy="4948530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D35CFB13-0443-4FAD-9484-2C209B316F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4661" y="1038079"/>
            <a:ext cx="11525250" cy="199941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4 x 4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3 x 3 convolution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x 2 output tensor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extend convolution in higher dimensions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we express 2-d convolution as a weighted sum over a discrete rectangular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square kernel,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of odd 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convolution can be 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convolution results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2d convolutional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kernal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  <a:blipFill>
                <a:blip r:embed="rId3"/>
                <a:stretch>
                  <a:fillRect l="-1111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27071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How can we extend convolution to higher dimensions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The image and kernel tensors are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commutative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in the convolution relationship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This allows an operation known as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kernel flipping 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with the following alternative result: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q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  <a:blipFill>
                <a:blip r:embed="rId3"/>
                <a:stretch>
                  <a:fillRect l="-1111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30115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Algebraic Properties of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have useful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algebraic properties 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Notice that these properties are identical to the familiar algebraic properties of multiplication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411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𝑔</m:t>
                              </m:r>
                            </m:oMath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110588" r="-611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208140" r="-611" b="-33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311765" r="-611" b="-2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411765" r="-611" b="-1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511765" r="-611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2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Stride, Tiling and Padding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384048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Stride and Tiling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40971"/>
            <a:ext cx="11525250" cy="540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Do we always move the convolution kernel by 1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sample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  <a:p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No!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May not need the full resolution of the input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change the dimension of the input tensor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&gt;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down-samples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lower resolution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&lt;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up-samples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higher pixel count</a:t>
            </a:r>
            <a:endParaRPr lang="en-GB" sz="2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Stride can be fractional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the required output dimension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Almost all computer vision pipelines require filtering     </a:t>
            </a:r>
          </a:p>
          <a:p>
            <a:r>
              <a:rPr lang="en-US" dirty="0"/>
              <a:t>Without good image data preparation the most state-of-the-art CV algorithms will not produce good results</a:t>
            </a:r>
          </a:p>
          <a:p>
            <a:r>
              <a:rPr lang="en-US" dirty="0"/>
              <a:t>Classical filters apply the mathematical operation of </a:t>
            </a:r>
            <a:r>
              <a:rPr lang="en-US" b="1" dirty="0"/>
              <a:t>convolution</a:t>
            </a:r>
          </a:p>
          <a:p>
            <a:pPr lvl="1"/>
            <a:r>
              <a:rPr lang="en-US" dirty="0"/>
              <a:t>Noise suppression </a:t>
            </a:r>
          </a:p>
          <a:p>
            <a:pPr lvl="1"/>
            <a:r>
              <a:rPr lang="en-US" dirty="0"/>
              <a:t>Edge and corner enhancement </a:t>
            </a:r>
          </a:p>
          <a:p>
            <a:pPr lvl="1"/>
            <a:r>
              <a:rPr lang="en-US" dirty="0"/>
              <a:t>Anti-aliasing</a:t>
            </a:r>
          </a:p>
          <a:p>
            <a:r>
              <a:rPr lang="en-US" dirty="0"/>
              <a:t>We can understand the effects of filtering through </a:t>
            </a:r>
            <a:r>
              <a:rPr lang="en-US" b="1" dirty="0"/>
              <a:t>spectral analysis</a:t>
            </a:r>
          </a:p>
          <a:p>
            <a:pPr lvl="1"/>
            <a:r>
              <a:rPr lang="en-US" dirty="0"/>
              <a:t>Filter changes power spectrum of image</a:t>
            </a:r>
          </a:p>
          <a:p>
            <a:pPr lvl="1"/>
            <a:r>
              <a:rPr lang="en-US" dirty="0"/>
              <a:t>Typical filters reduce high-frequency energy – noise</a:t>
            </a:r>
          </a:p>
          <a:p>
            <a:pPr lvl="1"/>
            <a:r>
              <a:rPr lang="en-US" dirty="0"/>
              <a:t>Higher frequency components include sharp edges and corners – typically blurred by filtering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Stride and Tiling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3F481-37A5-442C-B692-201014B26EF6}"/>
              </a:ext>
            </a:extLst>
          </p:cNvPr>
          <p:cNvSpPr/>
          <p:nvPr/>
        </p:nvSpPr>
        <p:spPr>
          <a:xfrm>
            <a:off x="2681937" y="28827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06B6D-A69E-4B14-914E-4C1DC4DA86E0}"/>
              </a:ext>
            </a:extLst>
          </p:cNvPr>
          <p:cNvSpPr/>
          <p:nvPr/>
        </p:nvSpPr>
        <p:spPr>
          <a:xfrm>
            <a:off x="3722010" y="340058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8B97B-9C0B-4C06-8DF7-7FC85CBC024C}"/>
              </a:ext>
            </a:extLst>
          </p:cNvPr>
          <p:cNvSpPr/>
          <p:nvPr/>
        </p:nvSpPr>
        <p:spPr>
          <a:xfrm>
            <a:off x="3229093" y="3409460"/>
            <a:ext cx="328613" cy="27276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AC040-CDFC-491C-89B2-490F7F31025F}"/>
              </a:ext>
            </a:extLst>
          </p:cNvPr>
          <p:cNvSpPr/>
          <p:nvPr/>
        </p:nvSpPr>
        <p:spPr>
          <a:xfrm>
            <a:off x="4214927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E3E98D-0BE7-4D24-BD18-15273D982607}"/>
              </a:ext>
            </a:extLst>
          </p:cNvPr>
          <p:cNvSpPr/>
          <p:nvPr/>
        </p:nvSpPr>
        <p:spPr>
          <a:xfrm>
            <a:off x="4707844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5072-0596-4EDF-A316-23D6ACC377C6}"/>
              </a:ext>
            </a:extLst>
          </p:cNvPr>
          <p:cNvSpPr/>
          <p:nvPr/>
        </p:nvSpPr>
        <p:spPr>
          <a:xfrm>
            <a:off x="3722010" y="384349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1064D-2495-456D-AECE-A43A02C06A0F}"/>
              </a:ext>
            </a:extLst>
          </p:cNvPr>
          <p:cNvSpPr/>
          <p:nvPr/>
        </p:nvSpPr>
        <p:spPr>
          <a:xfrm>
            <a:off x="3229093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4B9E0-6C60-4981-A338-02E08CDBA461}"/>
              </a:ext>
            </a:extLst>
          </p:cNvPr>
          <p:cNvSpPr/>
          <p:nvPr/>
        </p:nvSpPr>
        <p:spPr>
          <a:xfrm>
            <a:off x="4214927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654AB-BE71-4EF3-B685-E4BA938839BE}"/>
              </a:ext>
            </a:extLst>
          </p:cNvPr>
          <p:cNvSpPr/>
          <p:nvPr/>
        </p:nvSpPr>
        <p:spPr>
          <a:xfrm>
            <a:off x="4707844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91F3-4FCE-460E-83A5-690194520C15}"/>
              </a:ext>
            </a:extLst>
          </p:cNvPr>
          <p:cNvSpPr/>
          <p:nvPr/>
        </p:nvSpPr>
        <p:spPr>
          <a:xfrm>
            <a:off x="3722010" y="428640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3B065-475B-4408-8BE7-32A20AAA3E95}"/>
              </a:ext>
            </a:extLst>
          </p:cNvPr>
          <p:cNvSpPr/>
          <p:nvPr/>
        </p:nvSpPr>
        <p:spPr>
          <a:xfrm>
            <a:off x="3229093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E39302-B42E-4397-8648-06FCE4D39320}"/>
              </a:ext>
            </a:extLst>
          </p:cNvPr>
          <p:cNvSpPr/>
          <p:nvPr/>
        </p:nvSpPr>
        <p:spPr>
          <a:xfrm>
            <a:off x="4214927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AED-96A4-41A0-BA35-EAA199F2C451}"/>
              </a:ext>
            </a:extLst>
          </p:cNvPr>
          <p:cNvSpPr/>
          <p:nvPr/>
        </p:nvSpPr>
        <p:spPr>
          <a:xfrm>
            <a:off x="4707844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91D35-67BA-4F2D-8AE9-657114014CFC}"/>
              </a:ext>
            </a:extLst>
          </p:cNvPr>
          <p:cNvSpPr/>
          <p:nvPr/>
        </p:nvSpPr>
        <p:spPr>
          <a:xfrm>
            <a:off x="3722010" y="472932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91C69-FDBE-4566-A762-8ADC165A33A4}"/>
              </a:ext>
            </a:extLst>
          </p:cNvPr>
          <p:cNvSpPr/>
          <p:nvPr/>
        </p:nvSpPr>
        <p:spPr>
          <a:xfrm>
            <a:off x="3229093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694C9-75D1-4CE8-B6EB-70225BECC266}"/>
              </a:ext>
            </a:extLst>
          </p:cNvPr>
          <p:cNvSpPr/>
          <p:nvPr/>
        </p:nvSpPr>
        <p:spPr>
          <a:xfrm>
            <a:off x="4214927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18995-17E0-4BB5-9D74-706992DA66F6}"/>
              </a:ext>
            </a:extLst>
          </p:cNvPr>
          <p:cNvSpPr/>
          <p:nvPr/>
        </p:nvSpPr>
        <p:spPr>
          <a:xfrm>
            <a:off x="4707844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0D7C2-24D5-45F4-95EB-4B55DD9D1065}"/>
              </a:ext>
            </a:extLst>
          </p:cNvPr>
          <p:cNvSpPr/>
          <p:nvPr/>
        </p:nvSpPr>
        <p:spPr>
          <a:xfrm>
            <a:off x="7584397" y="3838734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AFB5A-A91A-4DD0-9E12-0B1B608BB234}"/>
              </a:ext>
            </a:extLst>
          </p:cNvPr>
          <p:cNvSpPr/>
          <p:nvPr/>
        </p:nvSpPr>
        <p:spPr>
          <a:xfrm>
            <a:off x="8077314" y="3833972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9FAAA-F407-46DF-88A1-DD7F053E9DF2}"/>
              </a:ext>
            </a:extLst>
          </p:cNvPr>
          <p:cNvSpPr/>
          <p:nvPr/>
        </p:nvSpPr>
        <p:spPr>
          <a:xfrm>
            <a:off x="7584397" y="4281646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394711-FBE4-4B57-AE2F-750709EE91EA}"/>
              </a:ext>
            </a:extLst>
          </p:cNvPr>
          <p:cNvSpPr/>
          <p:nvPr/>
        </p:nvSpPr>
        <p:spPr>
          <a:xfrm>
            <a:off x="8077314" y="4276884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A5C0F-B416-44CF-A4E3-EBFB39FE2025}"/>
              </a:ext>
            </a:extLst>
          </p:cNvPr>
          <p:cNvSpPr/>
          <p:nvPr/>
        </p:nvSpPr>
        <p:spPr>
          <a:xfrm>
            <a:off x="4175641" y="2894976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38A9D-974C-4578-8E5D-AB1B41A4FEC8}"/>
              </a:ext>
            </a:extLst>
          </p:cNvPr>
          <p:cNvSpPr/>
          <p:nvPr/>
        </p:nvSpPr>
        <p:spPr>
          <a:xfrm>
            <a:off x="4189719" y="4223801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58868C-78F6-4E33-8B2C-0077681EDA06}"/>
              </a:ext>
            </a:extLst>
          </p:cNvPr>
          <p:cNvSpPr/>
          <p:nvPr/>
        </p:nvSpPr>
        <p:spPr>
          <a:xfrm>
            <a:off x="2663567" y="4217750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2F69B-08B0-4263-8525-C70DC8EAAE84}"/>
              </a:ext>
            </a:extLst>
          </p:cNvPr>
          <p:cNvSpPr txBox="1"/>
          <p:nvPr/>
        </p:nvSpPr>
        <p:spPr>
          <a:xfrm>
            <a:off x="2998295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EB46C-27E2-4F42-A4AD-A406F6BF3F60}"/>
              </a:ext>
            </a:extLst>
          </p:cNvPr>
          <p:cNvSpPr txBox="1"/>
          <p:nvPr/>
        </p:nvSpPr>
        <p:spPr>
          <a:xfrm>
            <a:off x="7024986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A12A3-1134-4EFC-9F9B-FD247929B18C}"/>
              </a:ext>
            </a:extLst>
          </p:cNvPr>
          <p:cNvSpPr/>
          <p:nvPr/>
        </p:nvSpPr>
        <p:spPr>
          <a:xfrm>
            <a:off x="2723078" y="472455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F30F7-D4A1-4B69-AF20-6F37517AAABD}"/>
              </a:ext>
            </a:extLst>
          </p:cNvPr>
          <p:cNvSpPr/>
          <p:nvPr/>
        </p:nvSpPr>
        <p:spPr>
          <a:xfrm>
            <a:off x="2740935" y="430341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D163-433E-46E4-8FF3-3F0ACFDA85AB}"/>
              </a:ext>
            </a:extLst>
          </p:cNvPr>
          <p:cNvSpPr/>
          <p:nvPr/>
        </p:nvSpPr>
        <p:spPr>
          <a:xfrm>
            <a:off x="2731417" y="3852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94555F-A354-465A-80D5-B78819B9BF01}"/>
              </a:ext>
            </a:extLst>
          </p:cNvPr>
          <p:cNvSpPr/>
          <p:nvPr/>
        </p:nvSpPr>
        <p:spPr>
          <a:xfrm>
            <a:off x="2719503" y="340058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48FDDB-F6C8-4EE1-87A4-5533D7D300C6}"/>
              </a:ext>
            </a:extLst>
          </p:cNvPr>
          <p:cNvSpPr/>
          <p:nvPr/>
        </p:nvSpPr>
        <p:spPr>
          <a:xfrm>
            <a:off x="2712352" y="293947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4B3DFB-839B-40D1-966D-E059B45443E9}"/>
              </a:ext>
            </a:extLst>
          </p:cNvPr>
          <p:cNvSpPr/>
          <p:nvPr/>
        </p:nvSpPr>
        <p:spPr>
          <a:xfrm>
            <a:off x="5255489" y="47333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7483C-3490-4130-9772-76BCCEF10B40}"/>
              </a:ext>
            </a:extLst>
          </p:cNvPr>
          <p:cNvSpPr/>
          <p:nvPr/>
        </p:nvSpPr>
        <p:spPr>
          <a:xfrm>
            <a:off x="5273346" y="431224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0462CB-A6EA-4038-8902-61AE542485BD}"/>
              </a:ext>
            </a:extLst>
          </p:cNvPr>
          <p:cNvSpPr/>
          <p:nvPr/>
        </p:nvSpPr>
        <p:spPr>
          <a:xfrm>
            <a:off x="5263828" y="386083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57CD1-9AA1-45DF-A80D-5DBB2411186C}"/>
              </a:ext>
            </a:extLst>
          </p:cNvPr>
          <p:cNvSpPr/>
          <p:nvPr/>
        </p:nvSpPr>
        <p:spPr>
          <a:xfrm>
            <a:off x="5251914" y="34094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2B2F76-C458-4101-8CE0-A15D842421FF}"/>
              </a:ext>
            </a:extLst>
          </p:cNvPr>
          <p:cNvSpPr/>
          <p:nvPr/>
        </p:nvSpPr>
        <p:spPr>
          <a:xfrm>
            <a:off x="5244763" y="29483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85BCB0-139F-4113-BE03-A095BF29B1E9}"/>
              </a:ext>
            </a:extLst>
          </p:cNvPr>
          <p:cNvSpPr/>
          <p:nvPr/>
        </p:nvSpPr>
        <p:spPr>
          <a:xfrm>
            <a:off x="3221940" y="294830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30317-8137-4B4A-A2A5-C03B86C7D14F}"/>
              </a:ext>
            </a:extLst>
          </p:cNvPr>
          <p:cNvSpPr/>
          <p:nvPr/>
        </p:nvSpPr>
        <p:spPr>
          <a:xfrm>
            <a:off x="3731528" y="29571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9AA575-ED10-4678-9DE9-03F05B174DB6}"/>
              </a:ext>
            </a:extLst>
          </p:cNvPr>
          <p:cNvSpPr/>
          <p:nvPr/>
        </p:nvSpPr>
        <p:spPr>
          <a:xfrm>
            <a:off x="4241116" y="296596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729CC4-9441-4A0B-852C-53FFED1B2899}"/>
              </a:ext>
            </a:extLst>
          </p:cNvPr>
          <p:cNvSpPr/>
          <p:nvPr/>
        </p:nvSpPr>
        <p:spPr>
          <a:xfrm>
            <a:off x="4750704" y="297479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1DF14F-6110-489E-BFF0-9ACF5CD7B4D6}"/>
              </a:ext>
            </a:extLst>
          </p:cNvPr>
          <p:cNvSpPr/>
          <p:nvPr/>
        </p:nvSpPr>
        <p:spPr>
          <a:xfrm>
            <a:off x="2740935" y="515951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2CD65-41BD-4DF9-8709-CF0046E184C3}"/>
              </a:ext>
            </a:extLst>
          </p:cNvPr>
          <p:cNvSpPr/>
          <p:nvPr/>
        </p:nvSpPr>
        <p:spPr>
          <a:xfrm>
            <a:off x="5273346" y="516834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7230B8-32AC-4272-9995-B57E734B6BB1}"/>
              </a:ext>
            </a:extLst>
          </p:cNvPr>
          <p:cNvSpPr/>
          <p:nvPr/>
        </p:nvSpPr>
        <p:spPr>
          <a:xfrm>
            <a:off x="3250523" y="516834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8ECF39-44A0-4645-A3D4-A853A0A41641}"/>
              </a:ext>
            </a:extLst>
          </p:cNvPr>
          <p:cNvSpPr/>
          <p:nvPr/>
        </p:nvSpPr>
        <p:spPr>
          <a:xfrm>
            <a:off x="3760111" y="517717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03EF83-8015-4A43-BE05-F95D22C2D01A}"/>
              </a:ext>
            </a:extLst>
          </p:cNvPr>
          <p:cNvSpPr/>
          <p:nvPr/>
        </p:nvSpPr>
        <p:spPr>
          <a:xfrm>
            <a:off x="4269699" y="51860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4A02D4-5438-4163-84E3-2A9D505C18E9}"/>
              </a:ext>
            </a:extLst>
          </p:cNvPr>
          <p:cNvSpPr/>
          <p:nvPr/>
        </p:nvSpPr>
        <p:spPr>
          <a:xfrm>
            <a:off x="4779287" y="51948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A2C9CA-AC91-4298-A9F6-4797F645566E}"/>
              </a:ext>
            </a:extLst>
          </p:cNvPr>
          <p:cNvCxnSpPr/>
          <p:nvPr/>
        </p:nvCxnSpPr>
        <p:spPr>
          <a:xfrm>
            <a:off x="3315742" y="2645612"/>
            <a:ext cx="16512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0EFD6DF-2C7A-4AB8-BC1F-3F845B200F03}"/>
              </a:ext>
            </a:extLst>
          </p:cNvPr>
          <p:cNvSpPr txBox="1"/>
          <p:nvPr/>
        </p:nvSpPr>
        <p:spPr>
          <a:xfrm>
            <a:off x="3052352" y="202823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82A3E6-7AA7-49CC-9CAE-C9FCD6A88C0F}"/>
              </a:ext>
            </a:extLst>
          </p:cNvPr>
          <p:cNvSpPr txBox="1"/>
          <p:nvPr/>
        </p:nvSpPr>
        <p:spPr>
          <a:xfrm rot="16200000">
            <a:off x="1047760" y="3876349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2E8487-8C5E-4D4A-ACEB-E19231BEAEB4}"/>
              </a:ext>
            </a:extLst>
          </p:cNvPr>
          <p:cNvCxnSpPr>
            <a:cxnSpLocks/>
          </p:cNvCxnSpPr>
          <p:nvPr/>
        </p:nvCxnSpPr>
        <p:spPr>
          <a:xfrm>
            <a:off x="2408093" y="3559434"/>
            <a:ext cx="15525" cy="1319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6">
            <a:extLst>
              <a:ext uri="{FF2B5EF4-FFF2-40B4-BE49-F238E27FC236}">
                <a16:creationId xmlns:a16="http://schemas.microsoft.com/office/drawing/2014/main" id="{31DBF8B1-4527-4D31-BDCA-66455B9370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996" y="1363129"/>
            <a:ext cx="11525250" cy="796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Tiling is a special case when stride = span</a:t>
            </a: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CC5546CE-50C4-4FEE-90A4-24388F0379A0}"/>
              </a:ext>
            </a:extLst>
          </p:cNvPr>
          <p:cNvSpPr/>
          <p:nvPr/>
        </p:nvSpPr>
        <p:spPr>
          <a:xfrm rot="18919361">
            <a:off x="2842016" y="2663219"/>
            <a:ext cx="5519888" cy="6381230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0C96B7F7-E3F6-4702-A0AD-036C775AF032}"/>
              </a:ext>
            </a:extLst>
          </p:cNvPr>
          <p:cNvSpPr/>
          <p:nvPr/>
        </p:nvSpPr>
        <p:spPr>
          <a:xfrm rot="18919361">
            <a:off x="4496607" y="2780437"/>
            <a:ext cx="4305414" cy="5111167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9B6CBB90-8491-4EEE-A970-54A67F0B93EC}"/>
              </a:ext>
            </a:extLst>
          </p:cNvPr>
          <p:cNvSpPr/>
          <p:nvPr/>
        </p:nvSpPr>
        <p:spPr>
          <a:xfrm rot="2622678" flipV="1">
            <a:off x="2789202" y="-499153"/>
            <a:ext cx="5568348" cy="6289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A28AEA11-BD99-4A87-A3D6-86A24DCD746B}"/>
              </a:ext>
            </a:extLst>
          </p:cNvPr>
          <p:cNvSpPr/>
          <p:nvPr/>
        </p:nvSpPr>
        <p:spPr>
          <a:xfrm rot="2480432" flipV="1">
            <a:off x="4071744" y="542668"/>
            <a:ext cx="4817232" cy="4938475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6">
            <a:extLst>
              <a:ext uri="{FF2B5EF4-FFF2-40B4-BE49-F238E27FC236}">
                <a16:creationId xmlns:a16="http://schemas.microsoft.com/office/drawing/2014/main" id="{D9FD5261-2E48-4CA6-BF7C-802021B92DA6}"/>
              </a:ext>
            </a:extLst>
          </p:cNvPr>
          <p:cNvSpPr txBox="1">
            <a:spLocks/>
          </p:cNvSpPr>
          <p:nvPr/>
        </p:nvSpPr>
        <p:spPr>
          <a:xfrm>
            <a:off x="548640" y="6022719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Stride &gt;1 reduces dimensionality, down-sampling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81" grpId="0" animBg="1"/>
      <p:bldP spid="82" grpId="0" animBg="1"/>
      <p:bldP spid="83" grpId="0" animBg="1"/>
      <p:bldP spid="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deal with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edges of the input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tensor when performing convolution?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always work with a finite spatial and temporal (video) sample creating edge effects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valid convolution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confines the kernel to the input tensor 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odd kernel shape, output dimension is (span + 1)/2 less than input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After many convolution layers, dimension is reduced further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can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zero pad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Dimensionality is maintained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Circular convolution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Wrap the ends of the finite sample to form a ‘circle’ creating a continuous sample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wrap in multiple dimensions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8040B-596E-443C-B877-03A255BD67EF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167B6-3000-403B-9286-F8173AD02D71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FBEBC-A56D-4343-918A-F69F4E11BB3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8E83A-64BA-4C10-BA38-786BD94305EF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7E47-AD0C-4E28-B30E-14C9059EC600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E0443-6B39-48F4-929D-BFD583C1F9FD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03FB-EF02-40A2-B8D8-AE0E0B42EEDE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29524-A105-4C13-A867-CCB4BE594676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009C4-FF32-4A28-9B27-EC26C1AD99DF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E3757-1EC7-404D-A2C8-EE414E28D775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6D505-D4A3-47A6-B895-46B3C5BC81A3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5A371-1582-4EC7-BA94-281294E4E8FA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C7B8C1-77A3-4E11-845E-860B68321A95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1F0D-4CF9-440C-99BA-158C6543CEF2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299301-6D01-4581-AE73-15E005DF839F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3306B-4AF1-4264-B908-5951035B15A3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94EBA-588E-4E11-B195-F46F4B236739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D8DD-C952-456D-B204-AAE368232E23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A9722-EB3E-43F5-987A-2B460BB282AA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0E4AD-4BDB-411C-886E-7BA270502FE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FC696-9EFC-4B5B-BF54-B1C7E8EFA04E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2C6222-0E6A-4783-BE99-D11EEC79F7CC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2D9E2E-5916-4E5D-AF77-631F38065716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09C4B-128D-46FD-86AF-1D927E2B9E27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97FF2-FD07-4AA0-9499-3C3C0FC33370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F1543-DFCE-4215-AE7B-AD8847B8F40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2C269-64FF-4E2F-ADA9-4AB2C959AC70}"/>
              </a:ext>
            </a:extLst>
          </p:cNvPr>
          <p:cNvSpPr/>
          <p:nvPr/>
        </p:nvSpPr>
        <p:spPr>
          <a:xfrm>
            <a:off x="5402720" y="30415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4D0FD-9B73-472E-91A9-844377F6FF49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ED1CF1-CD50-472A-A7C9-CBDE23A7BCB4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00BD4-12FF-4B3C-BD1F-18965BE4B7EC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2E6F14-6BE8-4A4B-8B3E-C51D9F45DE8D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845EC4-3D87-44E8-BBD9-6ED2E73FC1B7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3B8CD-95B3-4577-A4F3-993469F72612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C54C23-4DB9-4A8F-8DF8-075B372874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7C6871-E868-48AF-AE3F-A79881745CB0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975C5-0C19-4941-8B13-35B75EF0059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DC1CE8-8161-47CF-A2AB-94751661810C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5B3574-B9A3-44F6-9739-9A0FF5F1ADA6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6D92A7-AF79-41D4-BDF7-C272411D54B5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28A272-3216-4829-BF77-4B7E40D983E9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315C00-7977-484A-A918-CEBCA49724AD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117253-C32F-4D8F-AEC2-D44D1A633CA8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DA77FB-0335-4EFD-92B9-198AD4FA8285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3ABE29-E0C3-4474-A4CB-D1D4B6564B22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D3177D-AB0A-4662-BCD7-890F452D877E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CF9E6C-8DA7-486A-A72A-BC95B34125BA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974023-A59E-4260-84F4-0B260A44E568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AEEEC5-439A-4D3F-BAE3-0FA214DD4EC6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A68DB7-483D-4642-928D-3ECDF6AC978F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B92645-58C3-4EAE-BC6F-F78442DFA708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686DE4-A2AF-4729-B7B6-74178DE77688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55AB01-6609-49D5-8577-793F078BA110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443985-6B0C-489C-94EB-0B3DAFE536AA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C5A2C4-A0ED-4934-A99C-09B3EBEF16D4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7F86B9-613C-41D4-8D0C-5D0C2003FC8D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18FEB14-11C3-4B96-948D-CA54A3CB5C72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5EF4D7-5FA9-413C-B089-540FFE1665DD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EC78AE81-6092-4AE2-A439-322DAFA8EF86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 values have little effect with max pooling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6C082865-3864-47C9-A5D2-4AF0F6CE0EFD}"/>
              </a:ext>
            </a:extLst>
          </p:cNvPr>
          <p:cNvSpPr txBox="1">
            <a:spLocks/>
          </p:cNvSpPr>
          <p:nvPr/>
        </p:nvSpPr>
        <p:spPr>
          <a:xfrm>
            <a:off x="604624" y="1128025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71E7-9741-9E0E-84A2-F90A1AF7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DF28-1EB3-AB64-D312-2354E739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Circular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E97EC-8A5C-1305-9FC5-BAC1AFE1925D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BFB45-9B8A-646C-8AF6-770C9CC3FE87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3F53-1C00-8DB0-EF1B-9B728D7701C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AAD34-D4CB-AB03-B729-FFFFC0677E55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93DBD-3ED9-0CC7-672A-BB5D3A50908A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026AA-9F1E-051C-4455-A001D7D879B6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9E10E-8391-FF8D-5B13-30AB2D073263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3304D-D9DA-6002-1DC3-2E423C8BF965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EF5BE-3A37-FE4E-0F8E-BDFC9560C85A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0BC28-5F6E-8B5B-F499-A8331AE8613B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2A92-E5ED-F163-016A-529B6CD4C20E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52F86-6925-184E-38AA-B79FD2BCE754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31286-E672-EB10-101C-4467A9AB4267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3AC2D-5F9C-AF44-7543-E6C8DC030BB7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3954A3-4482-B904-8C8B-FF2AF9E9C849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048899-0C9E-4C9E-1742-1BB23644750C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622613-F3FF-4259-0A00-4DC1A98BC885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4A3D6-50E5-88D7-F44D-E127335520FD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DAD8D-86FD-D86F-0197-9FB51E757DC4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F423-B6D3-F25D-9E39-C63B68ECAF9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96EB4A-F15B-2C09-47FE-888D8104AE38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5471D2-9F4E-882B-E604-4CCDCAEA6DF2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F7797-F5F2-28C7-78AC-4EF2E37C4078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7C136-1A6F-1D5C-FBC7-088290B51785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3CC9C6-CBDA-4B66-050E-642CD807BB05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610641-BBFC-7FB1-5873-3CAFC65D2AB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EEFB02-12BB-2696-A434-12BC0BDA4A94}"/>
              </a:ext>
            </a:extLst>
          </p:cNvPr>
          <p:cNvSpPr/>
          <p:nvPr/>
        </p:nvSpPr>
        <p:spPr>
          <a:xfrm>
            <a:off x="5387014" y="30315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3959B6-D3F1-E46A-A970-58E6439EC72C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E63D8D-44AB-BDC9-E184-AEF60DC5549A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CB0949-A93E-0E80-5AFE-F460E53020A8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FED7D6-9394-56F6-1FED-BD55AF6713B3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BF9E99-181E-17C9-87AE-920309C7D97A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0DA0CF-2A78-CFB1-896E-9B32ED2BB18A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20C2B0-6E61-65EB-9183-A213124C86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0CAEB0-A2E9-260D-FD4A-D5BB40E5DECE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2ED351-6DC0-A9E4-B1A7-D744EFCEE16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9813AD-78AD-BFD1-147C-488F7618303F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187FD5-940F-F2CD-4A87-EA4587D3CB71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DBF69-3FDC-0C73-2300-7B157BA24F57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A0895-E55F-6678-2F2A-D7A3936CACB0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F360F6-B9EB-0E8B-EAD0-6037371D2440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B8D4B7-1EB2-2D9A-AE1D-956FBD978571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E935F9-28C9-F35C-1D6A-D85007B3B847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0D7B8B-E3C4-8FF7-8054-50243FE4F244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03BC88-A292-350B-6380-0C863D0A2326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91270F-67BC-9199-6FD4-EC324672A16D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23B780-C41A-461F-34A3-8D019632EE17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8E9189-B040-0338-D421-709074A853CB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E32568-EFA3-B638-2CA8-91D3ED36A9AE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EFAABE-C847-30FD-68FE-6D274EA1802B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7996ED-3E40-0B61-1E06-095BE62322BA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87F667-8F1E-074B-73FB-8D580CB04C22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99EFAA-20D9-B60F-2285-F41BA4F773B7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8B3C55-F230-7BDC-5AC1-5BBCD5343138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9FA64-1D0F-613F-A22B-2063122FE2C2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C222BC8-E364-DCED-9DFD-2DAF87E06091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4C3D54-675F-F762-7068-5A2E68D6C458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4343FD7E-87ED-70D2-A4FC-30E095CA0AD0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Values are wrapped from the other side of the sample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01D019DD-EAF3-ED3D-E31A-DF57CCFBAD47}"/>
              </a:ext>
            </a:extLst>
          </p:cNvPr>
          <p:cNvSpPr txBox="1">
            <a:spLocks/>
          </p:cNvSpPr>
          <p:nvPr/>
        </p:nvSpPr>
        <p:spPr>
          <a:xfrm>
            <a:off x="548640" y="1110786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EB64CAA-D340-7B04-0218-A29578829D69}"/>
              </a:ext>
            </a:extLst>
          </p:cNvPr>
          <p:cNvSpPr/>
          <p:nvPr/>
        </p:nvSpPr>
        <p:spPr>
          <a:xfrm rot="18764094">
            <a:off x="2787903" y="2111964"/>
            <a:ext cx="2714741" cy="2877390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CC83400-637E-DD2B-2AEF-2010CF6297DC}"/>
              </a:ext>
            </a:extLst>
          </p:cNvPr>
          <p:cNvSpPr/>
          <p:nvPr/>
        </p:nvSpPr>
        <p:spPr>
          <a:xfrm rot="2737188" flipV="1">
            <a:off x="2648382" y="1025496"/>
            <a:ext cx="2772687" cy="2706597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5BFC87D-3438-B763-2F47-F6CE93E8E73C}"/>
              </a:ext>
            </a:extLst>
          </p:cNvPr>
          <p:cNvSpPr/>
          <p:nvPr/>
        </p:nvSpPr>
        <p:spPr>
          <a:xfrm rot="8277272" flipV="1">
            <a:off x="3372768" y="2104466"/>
            <a:ext cx="1941285" cy="240302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C95C025-302F-B3B0-9635-E2EEA59CA7C0}"/>
              </a:ext>
            </a:extLst>
          </p:cNvPr>
          <p:cNvSpPr/>
          <p:nvPr/>
        </p:nvSpPr>
        <p:spPr>
          <a:xfrm rot="2024068">
            <a:off x="2632809" y="2232683"/>
            <a:ext cx="1552300" cy="2502895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3" grpId="0" animBg="1"/>
      <p:bldP spid="4" grpId="0" animBg="1"/>
      <p:bldP spid="5" grpId="0" animBg="1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Commonly Used Convolution Kernels</a:t>
            </a:r>
          </a:p>
        </p:txBody>
      </p:sp>
    </p:spTree>
    <p:extLst>
      <p:ext uri="{BB962C8B-B14F-4D97-AF65-F5344CB8AC3E}">
        <p14:creationId xmlns:p14="http://schemas.microsoft.com/office/powerpoint/2010/main" val="139079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8F2C-E8E1-B424-04D3-D018BEE7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926E-F7A2-6952-AC6B-418C38A2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EB376003-876F-A6CD-457A-4971475E77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filters are widely used for image enhancement in CV pipelines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Image processing packages support many convolutional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The Scikit-Image Filters package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has a wide selection of filters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The OpenCV Image Processing Models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supports many more filter types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only review a few convolutional filters here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look at other convolutional operators in subsequent lessons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Operators to enhance and detect features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Neural Networks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7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moving average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has equal weights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moving average kernel  </a:t>
                </a:r>
              </a:p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is also known as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blur filter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or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box blur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normalization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so weights add to 1.0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  <a:blipFill>
                <a:blip r:embed="rId3"/>
                <a:stretch>
                  <a:fillRect l="-1111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Then Gaussian kernel limits the bandwidth and blurs the image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narrower bandwidth of the Gaussian kernel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18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CC45E-D49C-74EC-164C-93B02F746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B3DC-83B0-F27D-3B87-2BFABA6A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create approximate Gaussian kernels with the binomial approximation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95D318-5ABA-E748-D467-5BFD94273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18" y="3354729"/>
            <a:ext cx="7772698" cy="329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6AFE6-0261-5B11-DCE1-BE2660AA45D9}"/>
              </a:ext>
            </a:extLst>
          </p:cNvPr>
          <p:cNvSpPr txBox="1"/>
          <p:nvPr/>
        </p:nvSpPr>
        <p:spPr>
          <a:xfrm>
            <a:off x="9513518" y="4440477"/>
            <a:ext cx="267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Credit, Antonio Torralba, Lecture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EF46-DE08-50EC-0224-182F35D5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90DC-4ED0-478E-F559-8E084FEC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binomial approximation is separable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by independent convolutions along each axis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Computationally efficient approach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Constructing the 2-d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from 1d binomial filters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37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C0A6C-AC40-C657-71EF-20A16D02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3806-DB24-CB66-0AC6-A077A2CA7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683B-F3E3-7A17-B507-CC4A6D32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 digital image problems     </a:t>
            </a:r>
          </a:p>
          <a:p>
            <a:r>
              <a:rPr lang="en-US" dirty="0"/>
              <a:t>Poor lighting conditions</a:t>
            </a:r>
          </a:p>
          <a:p>
            <a:r>
              <a:rPr lang="en-US" dirty="0"/>
              <a:t>Low or limited contrast camera sensors</a:t>
            </a:r>
          </a:p>
          <a:p>
            <a:r>
              <a:rPr lang="en-US" dirty="0"/>
              <a:t>Limits of image sensor resolution </a:t>
            </a:r>
          </a:p>
          <a:p>
            <a:r>
              <a:rPr lang="en-US" dirty="0"/>
              <a:t>Noisy image sensors</a:t>
            </a:r>
          </a:p>
          <a:p>
            <a:r>
              <a:rPr lang="en-US" dirty="0"/>
              <a:t>Environmental conditions, fog, smoke, etc.  </a:t>
            </a:r>
          </a:p>
          <a:p>
            <a:r>
              <a:rPr lang="en-US" dirty="0"/>
              <a:t>Occlusion of objects of interest </a:t>
            </a:r>
          </a:p>
          <a:p>
            <a:r>
              <a:rPr lang="en-US" dirty="0"/>
              <a:t>Poor geometry of camera placement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22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0E0B-7E53-71A7-EBAC-BA4BAC492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DE6D-B6B5-C34C-7049-389D8148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84C12013-25B7-1E82-CEA8-6D4DD38530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924181"/>
            <a:ext cx="11525250" cy="104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Gaussian kernel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filtering of image     </a:t>
            </a:r>
          </a:p>
          <a:p>
            <a:endParaRPr lang="en-GB" sz="14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CAFC7-5935-3F97-0934-2180E4B3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6" y="1520517"/>
            <a:ext cx="3514471" cy="2355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435D6-1CAD-37AA-FF5C-F4FED886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90" y="1444418"/>
            <a:ext cx="3652941" cy="256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912A3-081C-C629-FA7F-1C388BF0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1" y="4399570"/>
            <a:ext cx="3514472" cy="235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4884D-65CD-A50A-4817-3D278D805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089" y="4290137"/>
            <a:ext cx="3603242" cy="246505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C08D8E-3340-7FE4-8F31-E69E51BB277C}"/>
              </a:ext>
            </a:extLst>
          </p:cNvPr>
          <p:cNvSpPr/>
          <p:nvPr/>
        </p:nvSpPr>
        <p:spPr>
          <a:xfrm>
            <a:off x="3986784" y="1640695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Broad band Gaussian Filter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54777B-B94C-8564-8183-91B79C8D3DF1}"/>
              </a:ext>
            </a:extLst>
          </p:cNvPr>
          <p:cNvSpPr/>
          <p:nvPr/>
        </p:nvSpPr>
        <p:spPr>
          <a:xfrm>
            <a:off x="3942257" y="4448136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Narrow band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36425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F263E-F81A-800F-24E0-C672A7D5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99E4-0C84-12D5-E40A-CAEF0376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Sobel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takes the first derivative of the image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the partial derivatives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𝐼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along each axis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Here,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is the convolution operator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sum of the weights is 0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Other derivative kernels can be derived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83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Sobel kernel is an example of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separable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we can write a Sobel kernel as the product of two 1-dimensional kernels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computational efficiency a 2-dimensional separable kernel can be applied as the convolution of  2 1-dimensional kernels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Median Filter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is a special case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outputs median value of the pixel values within patch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Typically use odd patch sizes – e.g., 3 x 3, 5 x 5, 7 x 7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not easily formulated using convolution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an incremental update algorithm for computational efficiency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has interesting properties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Suppresses noise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Sharpens edges and corners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can alter image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Response is not isotropic – not same along diagonals of image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move edges and corners </a:t>
            </a:r>
          </a:p>
          <a:p>
            <a:pPr lvl="1"/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Filtering and Spectral Properties of Images</a:t>
            </a:r>
          </a:p>
        </p:txBody>
      </p:sp>
    </p:spTree>
    <p:extLst>
      <p:ext uri="{BB962C8B-B14F-4D97-AF65-F5344CB8AC3E}">
        <p14:creationId xmlns:p14="http://schemas.microsoft.com/office/powerpoint/2010/main" val="1644552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of an image reveals fundamental properties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reveals the vertical and horizontal frequency components of the image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Low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represent regions with slowly changing properties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High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arise from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local features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with rapid changes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Edges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Corners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Texture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Filtering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changes the power spectrum of an image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Is a linear transform from time domain to frequency domain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1-dimensional Fourier transform of a function,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can be expressed: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amplitude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amplitude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  <a:blipFill>
                <a:blip r:embed="rId4"/>
                <a:stretch>
                  <a:fillRect l="-1781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0ADD14-91B9-4386-97E1-8449DF27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13" y="1044631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850702" y="2092303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961418" y="3613858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710260" y="2634021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780549" y="6241407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737356" y="4936014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377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61A3-D767-BA37-929C-74989D20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600-1536-536C-964B-4307A214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Euler’s formula,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GB" sz="2000" dirty="0">
                    <a:ea typeface="Segoe UI" panose="020B0502040204020203" pitchFamily="34" charset="0"/>
                    <a:cs typeface="Segoe UI" panose="020B0502040204020203" pitchFamily="34" charset="0"/>
                  </a:rPr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Real cosine and complex (phase) sine components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4"/>
                <a:stretch>
                  <a:fillRect l="-1810" t="-2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B64C13-C386-6B92-86A9-42FF74E7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E6300-1EC2-6D04-2BC6-61A8F4B0EAD6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B6A38D-590E-9020-D033-42E30A5DBE97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38821F-8B63-E0D9-AC63-ECC98210C4C1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59628-7ED1-4C33-03DB-0303B557481C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2271E-D69C-DD9C-DC77-76D0DB522C8A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6235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FCF72-7BFF-9DDC-CBED-6CE70BB8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4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our purposes, we mostly care about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5"/>
                <a:stretch>
                  <a:fillRect l="-181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99786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Applying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Fourier transform and frequency components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Filtering  </a:t>
            </a:r>
          </a:p>
        </p:txBody>
      </p:sp>
    </p:spTree>
    <p:extLst>
      <p:ext uri="{BB962C8B-B14F-4D97-AF65-F5344CB8AC3E}">
        <p14:creationId xmlns:p14="http://schemas.microsoft.com/office/powerpoint/2010/main" val="23251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7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single frequency signals and their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C74D-928D-4EC4-8F38-60D8C83D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2" y="1488142"/>
            <a:ext cx="3366247" cy="2638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C23A8-E200-4447-A876-6D16633C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0" y="4189683"/>
            <a:ext cx="3285566" cy="2607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12171-62FB-4474-BEB6-0CFFC9668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53" y="1488142"/>
            <a:ext cx="3316499" cy="2595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C81A7-72B0-4046-8887-7DE286EA8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494" y="4141106"/>
            <a:ext cx="3316499" cy="26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034" y="1063133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signal with two frequencies and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CE98-D4C6-4A88-B916-52E223B5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9" y="1888568"/>
            <a:ext cx="5284928" cy="4210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E7E42-4932-435A-A7A9-03E57611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65" y="1888567"/>
            <a:ext cx="5284928" cy="42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3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1683" y="886862"/>
            <a:ext cx="10134599" cy="814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Impulse response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of convolutional a filter is the Fourier transform in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frequency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688F-CF46-48C7-9CBA-DA3F72EA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3" y="1701783"/>
            <a:ext cx="4296367" cy="350349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1F19253-C976-41F3-AB22-01A86E505933}"/>
              </a:ext>
            </a:extLst>
          </p:cNvPr>
          <p:cNvSpPr/>
          <p:nvPr/>
        </p:nvSpPr>
        <p:spPr>
          <a:xfrm>
            <a:off x="5199002" y="2047622"/>
            <a:ext cx="2079812" cy="2254624"/>
          </a:xfrm>
          <a:prstGeom prst="rightArrow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Fourier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6E2A3-4E11-4235-8184-89521642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63" y="1701783"/>
            <a:ext cx="4255080" cy="3227992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0D651AF-41A1-4753-B865-24C4D5394769}"/>
              </a:ext>
            </a:extLst>
          </p:cNvPr>
          <p:cNvSpPr txBox="1">
            <a:spLocks/>
          </p:cNvSpPr>
          <p:nvPr/>
        </p:nvSpPr>
        <p:spPr>
          <a:xfrm>
            <a:off x="551330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time domain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8A073B0-42F5-40E7-BC19-F01F3FBA8575}"/>
              </a:ext>
            </a:extLst>
          </p:cNvPr>
          <p:cNvSpPr txBox="1">
            <a:spLocks/>
          </p:cNvSpPr>
          <p:nvPr/>
        </p:nvSpPr>
        <p:spPr>
          <a:xfrm>
            <a:off x="7506301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frequency domain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00080FE-E7D7-4A4A-8BFA-33B3FB364342}"/>
              </a:ext>
            </a:extLst>
          </p:cNvPr>
          <p:cNvSpPr txBox="1">
            <a:spLocks/>
          </p:cNvSpPr>
          <p:nvPr/>
        </p:nvSpPr>
        <p:spPr>
          <a:xfrm>
            <a:off x="663989" y="5707095"/>
            <a:ext cx="10864022" cy="9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Relationship is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invertable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(inverse Fourier transform) and commutable – exchange time and frequency domain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C6C9-EFE4-41B1-8420-4EC07AE30592}"/>
              </a:ext>
            </a:extLst>
          </p:cNvPr>
          <p:cNvSpPr txBox="1"/>
          <p:nvPr/>
        </p:nvSpPr>
        <p:spPr>
          <a:xfrm>
            <a:off x="4505579" y="5314368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hlinkClick r:id="rId5"/>
              </a:rPr>
              <a:t>DSP Illustrations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79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6"/>
            <a:ext cx="5696721" cy="545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Impulse response of some commonly used convolutional filters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Name of the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of the kernel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Analytical representation of the Fourier transform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Graph of the Fourier transform or impulse response</a:t>
            </a:r>
          </a:p>
          <a:p>
            <a:pPr marL="0" indent="0">
              <a:buNone/>
            </a:pPr>
            <a:r>
              <a:rPr lang="en-GB" sz="1200" dirty="0">
                <a:ea typeface="Segoe UI" panose="020B0502040204020203" pitchFamily="34" charset="0"/>
                <a:cs typeface="Segoe UI" panose="020B0502040204020203" pitchFamily="34" charset="0"/>
              </a:rPr>
              <a:t>Credit: </a:t>
            </a:r>
            <a:r>
              <a:rPr lang="en-US" sz="1200" dirty="0" err="1"/>
              <a:t>Szeliski</a:t>
            </a:r>
            <a:r>
              <a:rPr lang="en-US" sz="1200" dirty="0"/>
              <a:t>, 2</a:t>
            </a:r>
            <a:r>
              <a:rPr lang="en-US" sz="1200" baseline="30000" dirty="0"/>
              <a:t>nd</a:t>
            </a:r>
            <a:r>
              <a:rPr lang="en-US" sz="1200" dirty="0"/>
              <a:t> Edition </a:t>
            </a: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3606C-1F96-4B23-9664-61515403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82" y="465076"/>
            <a:ext cx="5533284" cy="63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1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discretely sampled images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spatial index of a discrete pixel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are discrete horizontal and vertical frequencies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limited spatial range of the sampling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∞, +∞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Limited spatial sampling introduces edge artifacts – edges of images are impulses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 discretely sampled image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Appling Euler’s formula,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get: 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2000" dirty="0"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sin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form makes the real (cos) and imaginary or phase (sin) components explicit 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  <a:blipFill>
                <a:blip r:embed="rId4"/>
                <a:stretch>
                  <a:fillRect l="-113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</a:t>
                </a: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spectral density is the lag-1 autocorrelation of the estimated Fourier transform,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Or square of the absolute value of the estimated Fourier transform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9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 given the estimated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Spectral density is easier to work with, since it just gives us the power at each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squared magnitude of the signal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that, unlike Fourier transform, the spectral density is not invertible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 of absolute magnitude of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loses phase information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ED46F-DCD7-6250-432C-87C036F2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30" y="2418671"/>
            <a:ext cx="4021020" cy="3730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2130154"/>
            <a:ext cx="3745359" cy="4207755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For real-valued image, spectral density is symmetric about zero frequency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Rapid changes (e.g. edges, corners) have high frequency components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C79690-C865-4B70-9E27-02695A0D85CC}"/>
              </a:ext>
            </a:extLst>
          </p:cNvPr>
          <p:cNvCxnSpPr>
            <a:cxnSpLocks/>
          </p:cNvCxnSpPr>
          <p:nvPr/>
        </p:nvCxnSpPr>
        <p:spPr>
          <a:xfrm flipH="1">
            <a:off x="8627771" y="4176210"/>
            <a:ext cx="4792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F0C8D6-D8B7-4A7B-ACCA-04CB030259BE}"/>
              </a:ext>
            </a:extLst>
          </p:cNvPr>
          <p:cNvSpPr txBox="1"/>
          <p:nvPr/>
        </p:nvSpPr>
        <p:spPr>
          <a:xfrm>
            <a:off x="9082528" y="3733455"/>
            <a:ext cx="207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Vertical frequency = 0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4C6C2E-1A52-40A0-88F5-F4350FF8CD1A}"/>
              </a:ext>
            </a:extLst>
          </p:cNvPr>
          <p:cNvCxnSpPr>
            <a:cxnSpLocks/>
          </p:cNvCxnSpPr>
          <p:nvPr/>
        </p:nvCxnSpPr>
        <p:spPr>
          <a:xfrm flipV="1">
            <a:off x="6796877" y="6096403"/>
            <a:ext cx="0" cy="288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F4AF25-2B1B-414A-A5E6-A1A81DCB1468}"/>
              </a:ext>
            </a:extLst>
          </p:cNvPr>
          <p:cNvSpPr txBox="1"/>
          <p:nvPr/>
        </p:nvSpPr>
        <p:spPr>
          <a:xfrm>
            <a:off x="5114772" y="6337910"/>
            <a:ext cx="3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Horizontal frequency =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60C38-61AC-4EF6-B91F-3FCB346EE4EB}"/>
              </a:ext>
            </a:extLst>
          </p:cNvPr>
          <p:cNvCxnSpPr>
            <a:cxnSpLocks/>
          </p:cNvCxnSpPr>
          <p:nvPr/>
        </p:nvCxnSpPr>
        <p:spPr>
          <a:xfrm flipV="1">
            <a:off x="8711713" y="2444898"/>
            <a:ext cx="0" cy="1604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F02A57-9774-4E3A-BE0D-E389D644284D}"/>
              </a:ext>
            </a:extLst>
          </p:cNvPr>
          <p:cNvSpPr txBox="1"/>
          <p:nvPr/>
        </p:nvSpPr>
        <p:spPr>
          <a:xfrm rot="5400000">
            <a:off x="8503082" y="2736870"/>
            <a:ext cx="2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0495F-0C47-4B06-8D8E-1BC6DEB2EAA8}"/>
              </a:ext>
            </a:extLst>
          </p:cNvPr>
          <p:cNvCxnSpPr>
            <a:cxnSpLocks/>
          </p:cNvCxnSpPr>
          <p:nvPr/>
        </p:nvCxnSpPr>
        <p:spPr>
          <a:xfrm>
            <a:off x="8710876" y="4376126"/>
            <a:ext cx="27067" cy="1540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A2C3E3-704E-431C-BDE5-BF76B91D78C5}"/>
              </a:ext>
            </a:extLst>
          </p:cNvPr>
          <p:cNvSpPr txBox="1"/>
          <p:nvPr/>
        </p:nvSpPr>
        <p:spPr>
          <a:xfrm rot="5400000">
            <a:off x="8719662" y="4776068"/>
            <a:ext cx="1728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4955D6-6017-47CF-9A23-26721EE6D6D9}"/>
              </a:ext>
            </a:extLst>
          </p:cNvPr>
          <p:cNvCxnSpPr>
            <a:cxnSpLocks/>
          </p:cNvCxnSpPr>
          <p:nvPr/>
        </p:nvCxnSpPr>
        <p:spPr>
          <a:xfrm>
            <a:off x="6850665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210AC-214C-405A-B84F-693A07E66388}"/>
              </a:ext>
            </a:extLst>
          </p:cNvPr>
          <p:cNvSpPr txBox="1"/>
          <p:nvPr/>
        </p:nvSpPr>
        <p:spPr>
          <a:xfrm>
            <a:off x="6983956" y="1512333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D165F5-EED8-4A35-8800-47B5B97B0C33}"/>
              </a:ext>
            </a:extLst>
          </p:cNvPr>
          <p:cNvCxnSpPr>
            <a:cxnSpLocks/>
          </p:cNvCxnSpPr>
          <p:nvPr/>
        </p:nvCxnSpPr>
        <p:spPr>
          <a:xfrm flipH="1">
            <a:off x="4990454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F3B6F9-8231-47A7-8988-98DE7C6A43D8}"/>
              </a:ext>
            </a:extLst>
          </p:cNvPr>
          <p:cNvSpPr txBox="1"/>
          <p:nvPr/>
        </p:nvSpPr>
        <p:spPr>
          <a:xfrm>
            <a:off x="4162498" y="1524218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</p:spTree>
    <p:extLst>
      <p:ext uri="{BB962C8B-B14F-4D97-AF65-F5344CB8AC3E}">
        <p14:creationId xmlns:p14="http://schemas.microsoft.com/office/powerpoint/2010/main" val="3371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/>
      <p:bldP spid="25" grpId="0"/>
      <p:bldP spid="29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1F5E-BBE2-A40A-F44D-E2E1F74F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D965-7FC4-C1E9-8830-C0C28D9B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1AF2AA1-6FC6-A278-2403-E151180C5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706554"/>
            <a:ext cx="11592128" cy="1491263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Example; image with vertical and horizontal composite sinusoidal components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of image shows peaks at horizontal and vertical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C3A6C8-D294-35B8-1A39-A74F62962473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F902-B5A8-CFFC-2921-26EB27777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16" y="3197817"/>
            <a:ext cx="7229944" cy="35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8109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53FB-78D6-F364-3B31-6E9A64B4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076D-1DB9-9717-CE44-9ED8436D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Example; image with vertical and horizontal composite sinusoidal components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rotating the sinusoidal pattern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reverses the signs or the spectral components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  <a:blipFill>
                <a:blip r:embed="rId3"/>
                <a:stretch>
                  <a:fillRect l="-842" t="-6122" r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7EE1676-8BC9-684D-EEC2-C38C9F411F9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7D028-91E9-E744-1343-3E224FE3E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594" y="3020511"/>
            <a:ext cx="7657278" cy="37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distributes the power spectrum more uniformly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boosts higher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7595EBE-9E26-4268-85B8-0BA2E5C2B536}"/>
              </a:ext>
            </a:extLst>
          </p:cNvPr>
          <p:cNvSpPr/>
          <p:nvPr/>
        </p:nvSpPr>
        <p:spPr>
          <a:xfrm>
            <a:off x="4630842" y="3138149"/>
            <a:ext cx="3128500" cy="330437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9A210-B38C-9561-D53B-41A06B32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826442"/>
            <a:ext cx="4099285" cy="3967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1B516-0322-7D6E-6857-BE864BA6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8" y="2835474"/>
            <a:ext cx="4099285" cy="39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FA08-20C5-C2F3-8FD1-F2AC85C8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6E9B-72DA-E9C9-C395-75955745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08FB2957-16A7-72FB-DA61-B0F12B5CCD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can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suppress unwanted high frequency noise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reduces aliasing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Lower frequency image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blurred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– edges and corners less sharp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5BC8C9C-AB58-05C3-8D25-78C2737DE643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A5493C-C437-6467-9186-2DCDECC122AB}"/>
              </a:ext>
            </a:extLst>
          </p:cNvPr>
          <p:cNvSpPr/>
          <p:nvPr/>
        </p:nvSpPr>
        <p:spPr>
          <a:xfrm>
            <a:off x="4637420" y="3993059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Gaussian Filter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 = 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DDE81-B1C7-C5D5-E02A-CBC2AD5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8" y="3059268"/>
            <a:ext cx="4021020" cy="373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67B31-CD3F-00F9-6CFD-E14AFACC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74" y="2992854"/>
            <a:ext cx="4088919" cy="37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There is a direct relationship between filtering in the spatial (or time) domain and the frequency domain,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 theorem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spatial domain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operating on by a spatial domain convolutional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can state the convolution theorem: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		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dirty="0"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convolution theorem states that convolution in the spatial domain is equivalent to the inverse Fourier transform of the point wise product in the frequency domain, or vice versa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convolution theorem helps us understand the effects of filtering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  <a:blipFill>
                <a:blip r:embed="rId4"/>
                <a:stretch>
                  <a:fillRect l="-1150" t="-1790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008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Gaussian filtering allows down sampling without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Convolve image with Gaussian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Subsampling performed by using stride &gt;1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image to lower resolution eliminates aliasing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pyramid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by Gaussian down sampling by octaves (factor of 2)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Gaussian filtering and down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150D6-0563-4CDE-2B15-8E1A6058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265" y="1635655"/>
            <a:ext cx="6596250" cy="44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B0FB-1B54-446C-4FAA-B8BCC1A6C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449A9-797C-A36B-1D22-67EA96EF2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Otherwise, similar objects in the image can appear with different scales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Template has fixed scale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credit, Lecture slides, </a:t>
            </a:r>
            <a:r>
              <a:rPr lang="en-US" sz="1600" dirty="0" err="1">
                <a:hlinkClick r:id="rId3"/>
              </a:rPr>
              <a:t>Sitzmann</a:t>
            </a:r>
            <a:r>
              <a:rPr lang="en-US" sz="1600" dirty="0">
                <a:hlinkClick r:id="rId3"/>
              </a:rPr>
              <a:t>, </a:t>
            </a:r>
            <a:r>
              <a:rPr lang="en-US" sz="1600" dirty="0" err="1">
                <a:hlinkClick r:id="rId3"/>
              </a:rPr>
              <a:t>Konaković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Luković</a:t>
            </a:r>
            <a:r>
              <a:rPr lang="en-US" sz="1600" dirty="0">
                <a:hlinkClick r:id="rId3"/>
              </a:rPr>
              <a:t>, and  Freeman, 2023</a:t>
            </a:r>
            <a:endParaRPr lang="en-US" sz="16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8DD0A-E011-21DB-8862-F1A2D33B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A8089-7747-49C2-1706-59B8D613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904" y="2412375"/>
            <a:ext cx="4987500" cy="434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D08A3-7045-80DB-F948-B92B55BBD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273" y="1003101"/>
            <a:ext cx="1010543" cy="960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6A40D-7771-F87B-CA87-86DBED913C49}"/>
              </a:ext>
            </a:extLst>
          </p:cNvPr>
          <p:cNvSpPr txBox="1"/>
          <p:nvPr/>
        </p:nvSpPr>
        <p:spPr>
          <a:xfrm>
            <a:off x="8847440" y="1897693"/>
            <a:ext cx="169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4350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0825-AFDF-5F90-BAD2-BB592E4B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4CC0D0-882F-5D8A-3564-FED72F16E6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056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Using only 1 scale leads to poor results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78F9D-E688-850E-5237-C0B8BA0E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0AD37-063C-D95D-6AF8-F1C63BF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6" y="3991002"/>
            <a:ext cx="746054" cy="709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1A23A-6519-90B8-9BFC-4C578F812E81}"/>
              </a:ext>
            </a:extLst>
          </p:cNvPr>
          <p:cNvSpPr txBox="1"/>
          <p:nvPr/>
        </p:nvSpPr>
        <p:spPr>
          <a:xfrm>
            <a:off x="59036" y="4614948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3EE61-BD5F-1E75-6FDB-BFE55A1B8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490" y="2273870"/>
            <a:ext cx="5195594" cy="4550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95172-2116-D9B1-D68A-7D87E226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718" y="3193938"/>
            <a:ext cx="2103282" cy="28420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9A8BF9D-B2E5-8256-ABD3-1C0F29393F66}"/>
              </a:ext>
            </a:extLst>
          </p:cNvPr>
          <p:cNvSpPr/>
          <p:nvPr/>
        </p:nvSpPr>
        <p:spPr>
          <a:xfrm>
            <a:off x="1473490" y="3193939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Search with template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626B3F-2E29-66B0-E8C3-92DFAE2B8E17}"/>
              </a:ext>
            </a:extLst>
          </p:cNvPr>
          <p:cNvSpPr/>
          <p:nvPr/>
        </p:nvSpPr>
        <p:spPr>
          <a:xfrm>
            <a:off x="8397675" y="3335440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010C8-3EF3-7F42-FD3F-77DB6E4FA5FC}"/>
              </a:ext>
            </a:extLst>
          </p:cNvPr>
          <p:cNvSpPr txBox="1"/>
          <p:nvPr/>
        </p:nvSpPr>
        <p:spPr>
          <a:xfrm>
            <a:off x="224680" y="5865579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Image credit, Lecture slides, </a:t>
            </a:r>
            <a:r>
              <a:rPr lang="en-US" sz="1800" dirty="0" err="1">
                <a:hlinkClick r:id="rId6"/>
              </a:rPr>
              <a:t>Sitzmann</a:t>
            </a:r>
            <a:r>
              <a:rPr lang="en-US" sz="1800" dirty="0">
                <a:hlinkClick r:id="rId6"/>
              </a:rPr>
              <a:t>, </a:t>
            </a:r>
            <a:r>
              <a:rPr lang="en-US" sz="1800" dirty="0" err="1">
                <a:hlinkClick r:id="rId6"/>
              </a:rPr>
              <a:t>Konaković</a:t>
            </a:r>
            <a:r>
              <a:rPr lang="en-US" sz="1800" dirty="0">
                <a:hlinkClick r:id="rId6"/>
              </a:rPr>
              <a:t> </a:t>
            </a:r>
            <a:r>
              <a:rPr lang="en-US" sz="1800" dirty="0" err="1">
                <a:hlinkClick r:id="rId6"/>
              </a:rPr>
              <a:t>Luković</a:t>
            </a:r>
            <a:r>
              <a:rPr lang="en-US" sz="1800" dirty="0">
                <a:hlinkClick r:id="rId6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C472-4440-1EB3-8F7D-84CE33DA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492929-A6EE-BEA5-B949-F7F798FD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548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on multi-scale pyramid leads to scale intendent results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More satisfactory result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53AE1-7A58-3C04-8878-0977991E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02128-7091-0929-D7C7-F34FB933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7" y="2720376"/>
            <a:ext cx="423237" cy="402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8AFF2-BD02-F24E-1955-A5B701A91D2C}"/>
              </a:ext>
            </a:extLst>
          </p:cNvPr>
          <p:cNvSpPr txBox="1"/>
          <p:nvPr/>
        </p:nvSpPr>
        <p:spPr>
          <a:xfrm>
            <a:off x="5122200" y="3042757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E6B42-56D8-8BCC-458A-C8A216C5C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" y="3504422"/>
            <a:ext cx="11919120" cy="3141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49097A-EA6D-7969-7C28-AAD0B35ADCA0}"/>
              </a:ext>
            </a:extLst>
          </p:cNvPr>
          <p:cNvSpPr txBox="1"/>
          <p:nvPr/>
        </p:nvSpPr>
        <p:spPr>
          <a:xfrm>
            <a:off x="9109167" y="5891705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Image credit, Lecture slides, </a:t>
            </a:r>
            <a:r>
              <a:rPr lang="en-US" sz="1800" dirty="0" err="1">
                <a:hlinkClick r:id="rId5"/>
              </a:rPr>
              <a:t>Sitzmann</a:t>
            </a:r>
            <a:r>
              <a:rPr lang="en-US" sz="1800" dirty="0">
                <a:hlinkClick r:id="rId5"/>
              </a:rPr>
              <a:t>, </a:t>
            </a:r>
            <a:r>
              <a:rPr lang="en-US" sz="1800" dirty="0" err="1">
                <a:hlinkClick r:id="rId5"/>
              </a:rPr>
              <a:t>Konaković</a:t>
            </a:r>
            <a:r>
              <a:rPr lang="en-US" sz="1800" dirty="0">
                <a:hlinkClick r:id="rId5"/>
              </a:rPr>
              <a:t> </a:t>
            </a:r>
            <a:r>
              <a:rPr lang="en-US" sz="1800" dirty="0" err="1">
                <a:hlinkClick r:id="rId5"/>
              </a:rPr>
              <a:t>Luković</a:t>
            </a:r>
            <a:r>
              <a:rPr lang="en-US" sz="1800" dirty="0">
                <a:hlinkClick r:id="rId5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0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7CE8-1C24-8345-99FE-BDC588A5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D471FF-6CF9-4CD8-8D0A-67FE4B6FE0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convolutional works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to apply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44E3-902F-CF71-E6EB-B4FCE29D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490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Convolution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operations are a computationally efficient method of applying filters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kernel weights determine characteristics of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noise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Creating and enhancing features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filtering computationally efficient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High volume applications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Real-time CV  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3723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operations are a computationally efficient method of applying filters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Discrete convolutional kernels have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measured in points or samples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moves over image,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 length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a time, producing filtered output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Typically stride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span </a:t>
                </a: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Tiled filters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do not overlap, stride = span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  <a:blipFill>
                <a:blip r:embed="rId4"/>
                <a:stretch>
                  <a:fillRect l="-1111" t="-1934" r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619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are a computationally efficient method of applying filters to discretely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kernel is moved along 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Kernel has a small span compared to dimension of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At each step a weighted output value is computed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Output tensor can have different number of dimensions from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convolutions are a simple, but useful example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Time series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Medical signals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0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Consider a convolutional kernel with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3 and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1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defined by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convolved value is the weighted sum over the span of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convolutional kernel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  <a:blipFill>
                <a:blip r:embed="rId3"/>
                <a:stretch>
                  <a:fillRect l="-84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263AA8-F44A-402E-9EDA-92644395A3D7}"/>
              </a:ext>
            </a:extLst>
          </p:cNvPr>
          <p:cNvSpPr/>
          <p:nvPr/>
        </p:nvSpPr>
        <p:spPr>
          <a:xfrm>
            <a:off x="4962949" y="298554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BE50D-BE9E-4B1D-80A8-4E699E062C66}"/>
              </a:ext>
            </a:extLst>
          </p:cNvPr>
          <p:cNvSpPr/>
          <p:nvPr/>
        </p:nvSpPr>
        <p:spPr>
          <a:xfrm>
            <a:off x="3500111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D11D51-1BEC-476B-9747-D7BE569236CD}"/>
              </a:ext>
            </a:extLst>
          </p:cNvPr>
          <p:cNvSpPr/>
          <p:nvPr/>
        </p:nvSpPr>
        <p:spPr>
          <a:xfrm>
            <a:off x="4204337" y="390615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968D26-4644-4C62-9333-6844970B1C10}"/>
              </a:ext>
            </a:extLst>
          </p:cNvPr>
          <p:cNvSpPr/>
          <p:nvPr/>
        </p:nvSpPr>
        <p:spPr>
          <a:xfrm>
            <a:off x="4937137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22C0B6-923F-4950-958A-1357EDA4DE65}"/>
              </a:ext>
            </a:extLst>
          </p:cNvPr>
          <p:cNvCxnSpPr>
            <a:cxnSpLocks/>
            <a:stCxn id="18" idx="7"/>
            <a:endCxn id="16" idx="2"/>
          </p:cNvCxnSpPr>
          <p:nvPr/>
        </p:nvCxnSpPr>
        <p:spPr>
          <a:xfrm flipV="1">
            <a:off x="3946200" y="3246233"/>
            <a:ext cx="1016749" cy="746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C855D-61B4-4844-9763-EDB87FBD45AF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V="1">
            <a:off x="4465650" y="3430567"/>
            <a:ext cx="573836" cy="4755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C85D63-FF0E-4197-A89D-267628A134BF}"/>
              </a:ext>
            </a:extLst>
          </p:cNvPr>
          <p:cNvCxnSpPr>
            <a:cxnSpLocks/>
            <a:stCxn id="20" idx="1"/>
            <a:endCxn id="16" idx="4"/>
          </p:cNvCxnSpPr>
          <p:nvPr/>
        </p:nvCxnSpPr>
        <p:spPr>
          <a:xfrm flipV="1">
            <a:off x="5013674" y="3506921"/>
            <a:ext cx="210588" cy="486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268C0-9D23-42A8-8BC9-F4131C3A17A4}"/>
              </a:ext>
            </a:extLst>
          </p:cNvPr>
          <p:cNvSpPr txBox="1"/>
          <p:nvPr/>
        </p:nvSpPr>
        <p:spPr>
          <a:xfrm>
            <a:off x="3918759" y="3478424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F1FB54-ABE7-414F-A68E-C302AD627926}"/>
              </a:ext>
            </a:extLst>
          </p:cNvPr>
          <p:cNvSpPr txBox="1"/>
          <p:nvPr/>
        </p:nvSpPr>
        <p:spPr>
          <a:xfrm>
            <a:off x="4690734" y="355990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F811E-A482-4B8A-9641-0FF1B76A119B}"/>
              </a:ext>
            </a:extLst>
          </p:cNvPr>
          <p:cNvSpPr txBox="1"/>
          <p:nvPr/>
        </p:nvSpPr>
        <p:spPr>
          <a:xfrm>
            <a:off x="5166984" y="355741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3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4276845" y="3778128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3380919" y="5067556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/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7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 animBg="1"/>
      <p:bldP spid="29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1DD0A6-7392-461F-B137-FC9219016493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11285</TotalTime>
  <Words>3055</Words>
  <Application>Microsoft Office PowerPoint</Application>
  <PresentationFormat>Widescreen</PresentationFormat>
  <Paragraphs>522</Paragraphs>
  <Slides>58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Image Filtering   </vt:lpstr>
      <vt:lpstr>Image Filtering   </vt:lpstr>
      <vt:lpstr>Image Filtering  </vt:lpstr>
      <vt:lpstr>PowerPoint Presentation</vt:lpstr>
      <vt:lpstr>Convolution</vt:lpstr>
      <vt:lpstr>Convolution</vt:lpstr>
      <vt:lpstr>Convolution</vt:lpstr>
      <vt:lpstr>1-D Convolution</vt:lpstr>
      <vt:lpstr>1-D Convolution</vt:lpstr>
      <vt:lpstr>1-D Convolution</vt:lpstr>
      <vt:lpstr>1-D Convolution</vt:lpstr>
      <vt:lpstr>1-D Convolution</vt:lpstr>
      <vt:lpstr>2-D Convolution</vt:lpstr>
      <vt:lpstr>2-D Convolution</vt:lpstr>
      <vt:lpstr>2-D Convolution</vt:lpstr>
      <vt:lpstr>Algebraic Properties of Convolution</vt:lpstr>
      <vt:lpstr>PowerPoint Presentation</vt:lpstr>
      <vt:lpstr>Stride and Tiling</vt:lpstr>
      <vt:lpstr>Stride and Tiling</vt:lpstr>
      <vt:lpstr>Padding for Convolution</vt:lpstr>
      <vt:lpstr>Padding for Convolution</vt:lpstr>
      <vt:lpstr>Circular Convolution</vt:lpstr>
      <vt:lpstr>PowerPoint Presentation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Median Filter</vt:lpstr>
      <vt:lpstr>PowerPoint Presentation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The Convolution Theorem</vt:lpstr>
      <vt:lpstr>Gaussian filtering and down sampling</vt:lpstr>
      <vt:lpstr>Image Pyramid Example</vt:lpstr>
      <vt:lpstr>Image Pyramid Example</vt:lpstr>
      <vt:lpstr>Image Pyramid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268</cp:revision>
  <dcterms:created xsi:type="dcterms:W3CDTF">2021-10-09T01:58:56Z</dcterms:created>
  <dcterms:modified xsi:type="dcterms:W3CDTF">2025-02-07T01:48:04Z</dcterms:modified>
</cp:coreProperties>
</file>